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8" r:id="rId11"/>
    <p:sldId id="269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1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6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eusote.fi/uusi-chat-palvelu-mielenterveys-ja-paihdehuoliin/" TargetMode="External" /><Relationship Id="rId2" Type="http://schemas.openxmlformats.org/officeDocument/2006/relationships/hyperlink" Target="https://www.keusote.fi/aihe/hoitoon_paasy/" TargetMode="External" /><Relationship Id="rId1" Type="http://schemas.openxmlformats.org/officeDocument/2006/relationships/slideLayout" Target="../slideLayouts/slideLayout7.xml" /><Relationship Id="rId6" Type="http://schemas.openxmlformats.org/officeDocument/2006/relationships/hyperlink" Target="https://www.keusote.fi/tule-keskustelemaan-asukasiltoihin-palvelujen-verkoston-kehittamisesta/" TargetMode="External" /><Relationship Id="rId5" Type="http://schemas.openxmlformats.org/officeDocument/2006/relationships/hyperlink" Target="https://www.keusote.fi/apuvalinepalvelupiste-jatkossa-hyvinkaalla-jarvenpaassa-ja-nurmijarvella/" TargetMode="External" /><Relationship Id="rId4" Type="http://schemas.openxmlformats.org/officeDocument/2006/relationships/hyperlink" Target="https://www.keusote.fi/talousneuvola-auttaa-raha-asioissa-syys-joulukuussa/?fbclid=IwdGRzaAUH9uFjbGNrBQf23XBkb2YBZXh0bgNhZW0CMTEAc3J0YwZhcHBfaWQMMzUwNjg1NTMxNzI4AAEe0Z1orhDce2PpuTPJQOXhHUrWDRTLO50OxSMgCrwt43p5Q1EqxPo0r36kTrg_aem_ZFBEB5wCEAgwxIU-31mfGA&amp;sfnsn=wa" TargetMode="External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 /><Relationship Id="rId3" Type="http://schemas.openxmlformats.org/officeDocument/2006/relationships/hyperlink" Target="https://www.keusote.fi/hyvinvointi/tukea-hyvinvointiin-ja-terveyteen/liikkuminen-ja-luonto/luontoliikunta/" TargetMode="External" /><Relationship Id="rId7" Type="http://schemas.openxmlformats.org/officeDocument/2006/relationships/image" Target="../media/image5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4.png" /><Relationship Id="rId5" Type="http://schemas.openxmlformats.org/officeDocument/2006/relationships/hyperlink" Target="https://www.keusote.fi/tule-keskustelemaan-asukasiltoihin-palvelujen-verkoston-kehittamisesta/" TargetMode="External" /><Relationship Id="rId10" Type="http://schemas.openxmlformats.org/officeDocument/2006/relationships/image" Target="../media/image8.png" /><Relationship Id="rId4" Type="http://schemas.openxmlformats.org/officeDocument/2006/relationships/hyperlink" Target="https://www.keusote.fi/hyvinvointi/terveelliset-elamantavat/" TargetMode="External" /><Relationship Id="rId9" Type="http://schemas.openxmlformats.org/officeDocument/2006/relationships/image" Target="../media/image7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ela.fi/ajankohtaista/toimeentulotuen-asumismenot-muuttuvat-vuonna-2027-tarkista-vaikuttaako-se-sinun-tukeesi" TargetMode="External" /><Relationship Id="rId7" Type="http://schemas.openxmlformats.org/officeDocument/2006/relationships/image" Target="../media/image11.png" /><Relationship Id="rId2" Type="http://schemas.openxmlformats.org/officeDocument/2006/relationships/hyperlink" Target="https://www.kela.fi/ajankohtaista/uusi-bc-laakarinlausunto-tulee-syksylla-2026-mika-se-on-ja-mika-muuttuu" TargetMode="Externa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0.png" /><Relationship Id="rId5" Type="http://schemas.openxmlformats.org/officeDocument/2006/relationships/image" Target="../media/image9.png" /><Relationship Id="rId4" Type="http://schemas.openxmlformats.org/officeDocument/2006/relationships/hyperlink" Target="https://www.kela.fi/ajankohtaista/miksi-tyossaoloehtoa-kannattaa-kerryttaa" TargetMode="External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 /><Relationship Id="rId3" Type="http://schemas.openxmlformats.org/officeDocument/2006/relationships/hyperlink" Target="https://www.kela.fi/tule-kaymaan/palvelupiste/kela-hyvinkaan-palvelupiste" TargetMode="External" /><Relationship Id="rId7" Type="http://schemas.openxmlformats.org/officeDocument/2006/relationships/image" Target="../media/image13.png" /><Relationship Id="rId2" Type="http://schemas.openxmlformats.org/officeDocument/2006/relationships/hyperlink" Target="https://www.kela.fi/tule-kaymaan/palvelupiste/kela-jarvenpaan-palvelupiste" TargetMode="Externa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png" /><Relationship Id="rId5" Type="http://schemas.openxmlformats.org/officeDocument/2006/relationships/hyperlink" Target="https://www.kela.fi/miten-tulot-ja-menot-vaikuttavat#nain-omaisuutesi-vaikuttaa-tukeen" TargetMode="External" /><Relationship Id="rId4" Type="http://schemas.openxmlformats.org/officeDocument/2006/relationships/hyperlink" Target="https://www.kela.fi/tapahtumat/7.10.2026-kelan-livelahetys-senioreille-ja-heidan-laheisilleen-valmistaudu-huomiseen-sujuva-arki-ikaantyessa" TargetMode="Externa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yomarkkinatori.fi/uutiset/tyonhakuprofiili-tulee-osaksi-tyonhakua-1-9-alkaen" TargetMode="External" /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7.xml" /><Relationship Id="rId5" Type="http://schemas.openxmlformats.org/officeDocument/2006/relationships/hyperlink" Target="https://tyomarkkinatori.fi/uutiset/tyoton-voi-tehda-vapaaehtois-ja-talkootyota" TargetMode="External" /><Relationship Id="rId4" Type="http://schemas.openxmlformats.org/officeDocument/2006/relationships/hyperlink" Target="https://tyomarkkinatori.fi/tapahtumat/hyvirekry-2026" TargetMode="Externa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ste.fi/uutiset/hallitus-romuttaa-sote-jarjestojen-tyon/" TargetMode="External" /><Relationship Id="rId7" Type="http://schemas.openxmlformats.org/officeDocument/2006/relationships/image" Target="../media/image2.pn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.png" /><Relationship Id="rId5" Type="http://schemas.openxmlformats.org/officeDocument/2006/relationships/hyperlink" Target="https://www.soste.fi/uutiset/selvitys-hyvinvointialueilla-kirjavat-kaytannot-sote-asiakasmaksujen-alentamisessa-ihmiset-eriarvoisessa-asemassa-asuinpaikan-mukaan/" TargetMode="External" /><Relationship Id="rId4" Type="http://schemas.openxmlformats.org/officeDocument/2006/relationships/hyperlink" Target="https://www.soste.fi/uutiset/kysely-stea-leikkaukset-iskevat-rajusti-jarjestokenttaan-jopa-40-prosenttia-sote-jarjestoista-on-vaarassa-kadota/" TargetMode="External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 /><Relationship Id="rId3" Type="http://schemas.openxmlformats.org/officeDocument/2006/relationships/hyperlink" Target="https://www.keusote.fi/kategoria/tapahtumat/" TargetMode="External" /><Relationship Id="rId7" Type="http://schemas.openxmlformats.org/officeDocument/2006/relationships/image" Target="../media/image5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7.png" /><Relationship Id="rId5" Type="http://schemas.openxmlformats.org/officeDocument/2006/relationships/hyperlink" Target="http://www.lahella.fi/" TargetMode="External" /><Relationship Id="rId10" Type="http://schemas.openxmlformats.org/officeDocument/2006/relationships/image" Target="../media/image20.png" /><Relationship Id="rId4" Type="http://schemas.openxmlformats.org/officeDocument/2006/relationships/hyperlink" Target="https://www.kuwerkko.fi/syksyn-2026-toimintaa/" TargetMode="External" /><Relationship Id="rId9" Type="http://schemas.openxmlformats.org/officeDocument/2006/relationships/image" Target="../media/image19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uwerkko.fi/kettuluuta" TargetMode="External" /><Relationship Id="rId7" Type="http://schemas.openxmlformats.org/officeDocument/2006/relationships/image" Target="../media/image2.png" /><Relationship Id="rId2" Type="http://schemas.openxmlformats.org/officeDocument/2006/relationships/hyperlink" Target="http://www.kuwerkko.fi/kettuluuta-koulutus" TargetMode="Externa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3.png" /><Relationship Id="rId5" Type="http://schemas.openxmlformats.org/officeDocument/2006/relationships/image" Target="../media/image22.png" /><Relationship Id="rId4" Type="http://schemas.openxmlformats.org/officeDocument/2006/relationships/image" Target="../media/image2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8686" y="2166257"/>
            <a:ext cx="9387907" cy="12388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830"/>
              </a:lnSpc>
            </a:pPr>
            <a:r>
              <a:rPr sz="420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Kettuluut</a:t>
            </a:r>
            <a:r>
              <a:rPr lang="fi-FI" sz="4200" b="1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ien</a:t>
            </a:r>
            <a:r>
              <a:rPr sz="420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 </a:t>
            </a:r>
            <a:r>
              <a:rPr lang="fi-FI" sz="420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p</a:t>
            </a:r>
            <a:r>
              <a:rPr sz="420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alvelu-uutiset</a:t>
            </a:r>
            <a:r>
              <a:rPr lang="fi-FI" sz="420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 </a:t>
            </a:r>
          </a:p>
          <a:p>
            <a:pPr algn="ctr">
              <a:lnSpc>
                <a:spcPts val="4830"/>
              </a:lnSpc>
            </a:pPr>
            <a:r>
              <a:rPr lang="fi-FI" sz="4200" b="1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9-10/2026</a:t>
            </a:r>
            <a:endParaRPr sz="4200" b="1" i="0" u="none" dirty="0">
              <a:solidFill>
                <a:schemeClr val="accent6">
                  <a:lumMod val="75000"/>
                </a:schemeClr>
              </a:solidFill>
              <a:latin typeface="Poppi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25" y="3430785"/>
            <a:ext cx="90487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sz="1500" b="1" i="0" u="none" dirty="0" err="1">
                <a:solidFill>
                  <a:srgbClr val="475569"/>
                </a:solidFill>
                <a:latin typeface="Lato"/>
              </a:rPr>
              <a:t>Ajankohtaista</a:t>
            </a:r>
            <a:r>
              <a:rPr sz="1500" b="1" i="0" u="none" dirty="0">
                <a:solidFill>
                  <a:srgbClr val="475569"/>
                </a:solidFill>
                <a:latin typeface="Lato"/>
              </a:rPr>
              <a:t> </a:t>
            </a:r>
            <a:r>
              <a:rPr sz="1500" b="1" i="0" u="none" dirty="0" err="1">
                <a:solidFill>
                  <a:srgbClr val="475569"/>
                </a:solidFill>
                <a:latin typeface="Lato"/>
              </a:rPr>
              <a:t>tietoa</a:t>
            </a:r>
            <a:r>
              <a:rPr sz="1500" b="1" i="0" u="none" dirty="0">
                <a:solidFill>
                  <a:srgbClr val="475569"/>
                </a:solidFill>
                <a:latin typeface="Lato"/>
              </a:rPr>
              <a:t> </a:t>
            </a:r>
            <a:r>
              <a:rPr sz="1500" b="1" i="0" u="none" dirty="0" err="1">
                <a:solidFill>
                  <a:srgbClr val="475569"/>
                </a:solidFill>
                <a:latin typeface="Lato"/>
              </a:rPr>
              <a:t>Keski-Uudenmaan</a:t>
            </a:r>
            <a:r>
              <a:rPr sz="1500" b="1" i="0" u="none" dirty="0">
                <a:solidFill>
                  <a:srgbClr val="475569"/>
                </a:solidFill>
                <a:latin typeface="Lato"/>
              </a:rPr>
              <a:t> </a:t>
            </a:r>
            <a:r>
              <a:rPr sz="1500" b="1" i="0" u="none" dirty="0" err="1">
                <a:solidFill>
                  <a:srgbClr val="475569"/>
                </a:solidFill>
                <a:latin typeface="Lato"/>
              </a:rPr>
              <a:t>sote</a:t>
            </a:r>
            <a:r>
              <a:rPr sz="1500" b="1" i="0" u="none" dirty="0">
                <a:solidFill>
                  <a:srgbClr val="475569"/>
                </a:solidFill>
                <a:latin typeface="Lato"/>
              </a:rPr>
              <a:t>-, Kela- ja </a:t>
            </a:r>
            <a:r>
              <a:rPr sz="1500" b="1" i="0" u="none" dirty="0" err="1">
                <a:solidFill>
                  <a:srgbClr val="475569"/>
                </a:solidFill>
                <a:latin typeface="Lato"/>
              </a:rPr>
              <a:t>työllisyyspalveluista</a:t>
            </a:r>
            <a:r>
              <a:rPr sz="1500" b="1" i="0" u="none" dirty="0">
                <a:solidFill>
                  <a:srgbClr val="475569"/>
                </a:solidFill>
                <a:latin typeface="Lato"/>
              </a:rPr>
              <a:t> </a:t>
            </a:r>
            <a:r>
              <a:rPr sz="1500" b="1" i="0" u="none" dirty="0" err="1">
                <a:solidFill>
                  <a:srgbClr val="475569"/>
                </a:solidFill>
                <a:latin typeface="Lato"/>
              </a:rPr>
              <a:t>Kettuluuta-vertaispalveluohjauksen</a:t>
            </a:r>
            <a:r>
              <a:rPr sz="1500" b="1" i="0" u="none" dirty="0">
                <a:solidFill>
                  <a:srgbClr val="475569"/>
                </a:solidFill>
                <a:latin typeface="Lato"/>
              </a:rPr>
              <a:t> </a:t>
            </a:r>
            <a:r>
              <a:rPr sz="1500" b="1" i="0" u="none" dirty="0" err="1">
                <a:solidFill>
                  <a:srgbClr val="475569"/>
                </a:solidFill>
                <a:latin typeface="Lato"/>
              </a:rPr>
              <a:t>tueksi</a:t>
            </a:r>
            <a:endParaRPr sz="1500" b="1" i="0" u="none" dirty="0">
              <a:solidFill>
                <a:srgbClr val="475569"/>
              </a:solidFill>
              <a:latin typeface="Lat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47924" y="4535685"/>
            <a:ext cx="2265589" cy="3385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i="0" u="none" dirty="0" err="1">
                <a:solidFill>
                  <a:srgbClr val="64748B"/>
                </a:solidFill>
                <a:latin typeface="Lato"/>
              </a:rPr>
              <a:t>Julkaisija</a:t>
            </a:r>
            <a:r>
              <a:rPr sz="1000" b="1" i="0" u="none" dirty="0">
                <a:solidFill>
                  <a:srgbClr val="64748B"/>
                </a:solidFill>
                <a:latin typeface="Lato"/>
              </a:rPr>
              <a:t>:</a:t>
            </a:r>
            <a:r>
              <a:rPr lang="fi-FI" sz="1000" b="1" dirty="0" err="1">
                <a:solidFill>
                  <a:srgbClr val="64748B"/>
                </a:solidFill>
                <a:latin typeface="Lato"/>
              </a:rPr>
              <a:t>Werkko</a:t>
            </a:r>
            <a:r>
              <a:rPr lang="fi-FI" sz="1000" b="1" dirty="0">
                <a:solidFill>
                  <a:srgbClr val="64748B"/>
                </a:solidFill>
                <a:latin typeface="Lato"/>
              </a:rPr>
              <a:t> ry/Kettuluutahanke</a:t>
            </a:r>
          </a:p>
          <a:p>
            <a:pPr algn="ctr"/>
            <a:endParaRPr sz="1200" b="1" i="0" u="none" dirty="0">
              <a:solidFill>
                <a:srgbClr val="64748B"/>
              </a:solidFill>
              <a:latin typeface="Lat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67325" y="4504907"/>
            <a:ext cx="1775732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i="0" u="none" dirty="0" err="1">
                <a:solidFill>
                  <a:srgbClr val="64748B"/>
                </a:solidFill>
                <a:latin typeface="Lato"/>
              </a:rPr>
              <a:t>Ilmestymispäivä</a:t>
            </a:r>
            <a:r>
              <a:rPr sz="1200" b="1" i="0" u="none" dirty="0">
                <a:solidFill>
                  <a:srgbClr val="64748B"/>
                </a:solidFill>
                <a:latin typeface="Lato"/>
              </a:rPr>
              <a:t>:</a:t>
            </a:r>
            <a:r>
              <a:rPr lang="fi-FI" sz="1000" b="1" i="0" u="none" dirty="0">
                <a:solidFill>
                  <a:srgbClr val="64748B"/>
                </a:solidFill>
                <a:latin typeface="Lato"/>
              </a:rPr>
              <a:t>11.09.2026</a:t>
            </a:r>
            <a:endParaRPr sz="1000" b="1" i="0" u="none" dirty="0">
              <a:solidFill>
                <a:srgbClr val="64748B"/>
              </a:solidFill>
              <a:latin typeface="Lato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7478489" y="4504907"/>
            <a:ext cx="2600322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i="0" u="none" dirty="0" err="1">
                <a:solidFill>
                  <a:srgbClr val="64748B"/>
                </a:solidFill>
                <a:latin typeface="Lato"/>
              </a:rPr>
              <a:t>Verkoss</a:t>
            </a:r>
            <a:r>
              <a:rPr lang="fi-FI" sz="1200" b="1" i="0" u="none" dirty="0">
                <a:solidFill>
                  <a:srgbClr val="64748B"/>
                </a:solidFill>
                <a:latin typeface="Lato"/>
              </a:rPr>
              <a:t>a</a:t>
            </a:r>
            <a:r>
              <a:rPr sz="1200" b="1" i="0" u="none" dirty="0">
                <a:solidFill>
                  <a:srgbClr val="64748B"/>
                </a:solidFill>
                <a:latin typeface="Lato"/>
              </a:rPr>
              <a:t>:</a:t>
            </a:r>
            <a:r>
              <a:rPr lang="fi-FI" sz="1200" b="1" i="0" u="none" dirty="0">
                <a:solidFill>
                  <a:srgbClr val="64748B"/>
                </a:solidFill>
                <a:latin typeface="Lato"/>
              </a:rPr>
              <a:t> </a:t>
            </a:r>
            <a:r>
              <a:rPr lang="fi-FI" sz="1000" b="1" i="0" u="none" dirty="0">
                <a:solidFill>
                  <a:srgbClr val="64748B"/>
                </a:solidFill>
                <a:latin typeface="Lato"/>
              </a:rPr>
              <a:t>www.kuwerkko.fi/kettuluuta</a:t>
            </a:r>
            <a:endParaRPr sz="1000" b="1" i="0" u="none" dirty="0">
              <a:solidFill>
                <a:srgbClr val="64748B"/>
              </a:solidFill>
              <a:latin typeface="Lato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521312C2-C84B-677A-8DAE-8FAA49F4C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9" y="5112891"/>
            <a:ext cx="1724702" cy="172470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DC874944-FFC8-5C68-59C6-FC84E7D90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8811" y="136757"/>
            <a:ext cx="1775732" cy="17757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058278" y="6510527"/>
            <a:ext cx="260032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377A70"/>
                </a:solidFill>
              </a:defRPr>
            </a:pP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Kettuluuta-tukipisteet</a:t>
            </a:r>
            <a:r>
              <a:rPr b="1" dirty="0"/>
              <a:t> •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 palveluohjaus ja vertaisuus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1040" y="82296"/>
            <a:ext cx="10789920" cy="64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 sz="2800" b="1">
                <a:solidFill>
                  <a:srgbClr val="1F363D"/>
                </a:solidFill>
              </a:defRPr>
            </a:pPr>
            <a:r>
              <a:rPr dirty="0"/>
              <a:t>Kasvava hätä näkyy kentällä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32688"/>
            <a:ext cx="5824158" cy="2923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 sz="1300">
                <a:solidFill>
                  <a:srgbClr val="377A70"/>
                </a:solidFill>
              </a:defRPr>
            </a:pPr>
            <a:r>
              <a:rPr b="1" dirty="0">
                <a:solidFill>
                  <a:schemeClr val="tx1"/>
                </a:solidFill>
              </a:rPr>
              <a:t>Kaksi tuoretta uutista palveluohjauksen ja Kettuluuta-tukipisteiden näkökulmasta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417320"/>
            <a:ext cx="5349240" cy="43434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164592" rIns="164592" rtlCol="0" anchor="ctr"/>
          <a:lstStyle/>
          <a:p>
            <a:pPr algn="ctr">
              <a:defRPr sz="1800" b="1">
                <a:solidFill>
                  <a:srgbClr val="1F363D"/>
                </a:solidFill>
              </a:defRPr>
            </a:pPr>
            <a:r>
              <a:t>Kaikkia auttavia käsiä tarvitaan</a:t>
            </a:r>
          </a:p>
          <a:p>
            <a:pPr>
              <a:spcBef>
                <a:spcPts val="800"/>
              </a:spcBef>
              <a:defRPr sz="1300">
                <a:solidFill>
                  <a:srgbClr val="262B2D"/>
                </a:solidFill>
              </a:defRPr>
            </a:pPr>
            <a:r>
              <a:t>Pääkirjoitus korostaa järjestöjen, seurakuntien ja muiden kolmannen sektorin toimijoiden merkitystä. Köyhyys, yksinäisyys, digisyrjäytyminen ja ruoka-avun tarpeen kasvu lisäävät matalan kynnyksen tuen tarvetta.</a:t>
            </a:r>
            <a:br/>
            <a:br/>
            <a:r>
              <a:t>Kettuluuta-näkökulma: helposti lähestyttävä tukipiste voi olla tärkeä paikka kysyä, selvittää ja löytää oikea palvelu ennen kuin tilanne kasautuu.</a:t>
            </a:r>
          </a:p>
          <a:p>
            <a:pPr>
              <a:spcBef>
                <a:spcPts val="800"/>
              </a:spcBef>
              <a:defRPr sz="900">
                <a:solidFill>
                  <a:srgbClr val="377A70"/>
                </a:solidFill>
              </a:defRPr>
            </a:pPr>
            <a:r>
              <a:t>https://www.kirkkojakaupunki.fi/-/paakirjoitus-kaikkia-auttavia-kasia-tarvitaan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417320"/>
            <a:ext cx="5349240" cy="43434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164592" rIns="164592" rtlCol="0" anchor="ctr"/>
          <a:lstStyle/>
          <a:p>
            <a:pPr algn="ctr">
              <a:defRPr sz="1800" b="1">
                <a:solidFill>
                  <a:srgbClr val="1F363D"/>
                </a:solidFill>
              </a:defRPr>
            </a:pPr>
            <a:r>
              <a:rPr dirty="0"/>
              <a:t>Työssäkäyvien rahat eivät riitä</a:t>
            </a:r>
          </a:p>
          <a:p>
            <a:pPr>
              <a:spcBef>
                <a:spcPts val="800"/>
              </a:spcBef>
              <a:defRPr sz="1300">
                <a:solidFill>
                  <a:srgbClr val="262B2D"/>
                </a:solidFill>
              </a:defRPr>
            </a:pPr>
            <a:r>
              <a:rPr dirty="0"/>
              <a:t>Tuoreessa Diakonian ja kasvatuksen barometria käsittelevässä jutussa kuvataan taloudellisen hädän, asunnottomuuden ja sosiaaliturvan muutosten kasaantumista. Kentällä kohdataan myös työssäkäyviä ja pariskuntia, joiden talous ei enää riitä.</a:t>
            </a:r>
            <a:br>
              <a:rPr dirty="0"/>
            </a:br>
            <a:br>
              <a:rPr dirty="0"/>
            </a:br>
            <a:r>
              <a:rPr dirty="0"/>
              <a:t>Kettuluuta-näkökulma: Kela-, Keusote-, asumis- ja talousasioiden palveluohjauksen merkitys kasvaa, kun ihmiset tarvitsevat apua oikeiden palvelujen löytämisessä.</a:t>
            </a:r>
          </a:p>
          <a:p>
            <a:pPr>
              <a:spcBef>
                <a:spcPts val="800"/>
              </a:spcBef>
              <a:defRPr sz="900">
                <a:solidFill>
                  <a:srgbClr val="377A70"/>
                </a:solidFill>
              </a:defRPr>
            </a:pPr>
            <a:r>
              <a:rPr dirty="0"/>
              <a:t>https://www.kirkkojakaupunki.fi/-/tyossakayvien-rahat-eivat-riita-ja-pariskuntia-paatyy-asunnottomiksi-kirkon-tyontekijat-kertovat-kasvavasta-hadasta-uudessa-tutkimuksessa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39926" y="6510528"/>
            <a:ext cx="3818674" cy="2154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defRPr sz="800">
                <a:solidFill>
                  <a:srgbClr val="377A70"/>
                </a:solidFill>
              </a:defRPr>
            </a:pPr>
            <a:r>
              <a:rPr b="1" dirty="0">
                <a:solidFill>
                  <a:schemeClr val="tx1"/>
                </a:solidFill>
              </a:rPr>
              <a:t>Uudet uutisnostot 9/2026 • Kettuluuta-tukipisteiden palveluohjauksen näkökulmasta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363D"/>
                </a:solidFill>
              </a:defRPr>
            </a:pPr>
            <a:r>
              <a:t>Mitä tämä tarkoittaa Kettuluuta-tukipisteille?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32688"/>
            <a:ext cx="3177858" cy="2923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 sz="1300">
                <a:solidFill>
                  <a:srgbClr val="377A70"/>
                </a:solidFill>
              </a:defRPr>
            </a:pPr>
            <a:r>
              <a:rPr dirty="0">
                <a:solidFill>
                  <a:schemeClr val="tx1"/>
                </a:solidFill>
              </a:rPr>
              <a:t>Palveluohjauksen painopisteet syksyllä 2026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417320"/>
            <a:ext cx="5120640" cy="20574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164592" rIns="164592" rtlCol="0" anchor="ctr"/>
          <a:lstStyle/>
          <a:p>
            <a:pPr algn="ctr">
              <a:defRPr sz="1800" b="1">
                <a:solidFill>
                  <a:srgbClr val="1F363D"/>
                </a:solidFill>
              </a:defRPr>
            </a:pPr>
            <a:r>
              <a:t>1. Matalan kynnyksen kohtaaminen</a:t>
            </a:r>
          </a:p>
          <a:p>
            <a:pPr>
              <a:spcBef>
                <a:spcPts val="800"/>
              </a:spcBef>
              <a:defRPr sz="1300">
                <a:solidFill>
                  <a:srgbClr val="262B2D"/>
                </a:solidFill>
              </a:defRPr>
            </a:pPr>
            <a:r>
              <a:t>Taloudellinen hätä, yksinäisyys ja digiasioinnin vaikeudet näkyvät usein ennen kuin ihminen pääsee varsinaisen palvelun piiriin.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72200" y="1417320"/>
            <a:ext cx="5120640" cy="20574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164592" rIns="164592" rtlCol="0" anchor="ctr"/>
          <a:lstStyle/>
          <a:p>
            <a:pPr algn="ctr">
              <a:defRPr sz="1800" b="1">
                <a:solidFill>
                  <a:srgbClr val="1F363D"/>
                </a:solidFill>
              </a:defRPr>
            </a:pPr>
            <a:r>
              <a:t>2. Kela- ja asumisasioiden ohjaus</a:t>
            </a:r>
          </a:p>
          <a:p>
            <a:pPr>
              <a:spcBef>
                <a:spcPts val="800"/>
              </a:spcBef>
              <a:defRPr sz="1300">
                <a:solidFill>
                  <a:srgbClr val="262B2D"/>
                </a:solidFill>
              </a:defRPr>
            </a:pPr>
            <a:r>
              <a:t>Asumistuki, toimeentulotuki, asumismenot ja muut etuudet voivat vaatia selkokielistä läpikäyntiä ja rinnalla asiointia.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3840480"/>
            <a:ext cx="5120640" cy="20574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164592" rIns="164592" rtlCol="0" anchor="ctr"/>
          <a:lstStyle/>
          <a:p>
            <a:pPr algn="ctr">
              <a:defRPr sz="1800" b="1">
                <a:solidFill>
                  <a:srgbClr val="1F363D"/>
                </a:solidFill>
              </a:defRPr>
            </a:pPr>
            <a:r>
              <a:t>3. Digiapu on myös sosiaalista tukea</a:t>
            </a:r>
          </a:p>
          <a:p>
            <a:pPr>
              <a:spcBef>
                <a:spcPts val="800"/>
              </a:spcBef>
              <a:defRPr sz="1300">
                <a:solidFill>
                  <a:srgbClr val="262B2D"/>
                </a:solidFill>
              </a:defRPr>
            </a:pPr>
            <a:r>
              <a:t>Avun hakeminen, lomakkeet ja verkkopalvelut voivat olla este palveluihin pääsylle ilman henkilökohtaista tukea.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72200" y="3840480"/>
            <a:ext cx="5120640" cy="20574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164592" rIns="164592" rtlCol="0" anchor="ctr"/>
          <a:lstStyle/>
          <a:p>
            <a:pPr algn="ctr">
              <a:defRPr sz="1800" b="1">
                <a:solidFill>
                  <a:srgbClr val="1F363D"/>
                </a:solidFill>
              </a:defRPr>
            </a:pPr>
            <a:r>
              <a:rPr dirty="0"/>
              <a:t>4. Verkostot ratkaisevat</a:t>
            </a:r>
          </a:p>
          <a:p>
            <a:pPr>
              <a:spcBef>
                <a:spcPts val="800"/>
              </a:spcBef>
              <a:defRPr sz="1300">
                <a:solidFill>
                  <a:srgbClr val="262B2D"/>
                </a:solidFill>
              </a:defRPr>
            </a:pPr>
            <a:r>
              <a:rPr dirty="0"/>
              <a:t>Kettuluuta voi ohjata Keusoten, Kelan, työllisyyspalvelujen, järjestöjen, seurakuntien ja muiden paikallisten toimijoiden luo.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40203" y="6537960"/>
            <a:ext cx="3994309" cy="215444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 algn="r">
              <a:buFont typeface="Arial" panose="020B0604020202020204" pitchFamily="34" charset="0"/>
              <a:buChar char="•"/>
              <a:defRPr sz="800">
                <a:solidFill>
                  <a:srgbClr val="377A70"/>
                </a:solidFill>
              </a:defRPr>
            </a:pPr>
            <a:r>
              <a:rPr b="1" dirty="0">
                <a:solidFill>
                  <a:schemeClr val="tx1"/>
                </a:solidFill>
              </a:rPr>
              <a:t>Kettuluuta-tukipisteet • Keusote • Kela • työ ja koulutus • digiasiat • digilaitteet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1500" y="2709862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71500" y="3481387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71500" y="347186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347186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42433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424338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852737"/>
            <a:ext cx="857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66875" y="2859881"/>
            <a:ext cx="995362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334155"/>
                </a:solidFill>
                <a:latin typeface="Lato"/>
              </a:rPr>
              <a:t>https://finland.fi/wp-content/uploads/2021/12/34_in_touch_02_1800x1200-700x467.jpg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6875" y="3093243"/>
            <a:ext cx="99536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Lato"/>
              </a:rPr>
              <a:t>finland.fi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624262"/>
            <a:ext cx="857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66875" y="3631406"/>
            <a:ext cx="995362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334155"/>
                </a:solidFill>
                <a:latin typeface="Lato"/>
              </a:rPr>
              <a:t>https://images.squarespace-cdn.com/content/v1/5bd1ecbcf4e5313d98df77b9/1787077691000-P3K74TW46AX3DW06ZNOC/AdobeStock_2104624131.jpeg?format=1000w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66875" y="3864768"/>
            <a:ext cx="99536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Lato"/>
              </a:rPr>
              <a:t>www.frederickworks.com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395787"/>
            <a:ext cx="857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66875" y="4402931"/>
            <a:ext cx="9953625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334155"/>
                </a:solidFill>
                <a:latin typeface="Lato"/>
              </a:rPr>
              <a:t>https://images.squarespace-cdn.com/content/v1/62e1339973819f4f0d5f9929/1717595290729-F0DRIXNMR9SVQ1MCUE8C/Tellmi+peer+support+workshop.jpg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6875" y="4636293"/>
            <a:ext cx="9953625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334155"/>
                </a:solidFill>
                <a:latin typeface="Lato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Lato"/>
              </a:rPr>
              <a:t>www.tellmi.help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0550" y="476250"/>
            <a:ext cx="11601450" cy="39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i-FI" sz="2550" i="0" u="none" dirty="0">
                <a:latin typeface="Poppins"/>
              </a:rPr>
              <a:t>Kuvituksen lähteet</a:t>
            </a:r>
            <a:endParaRPr sz="2550" i="0" u="none" dirty="0">
              <a:latin typeface="Poppin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38117" y="6510528"/>
            <a:ext cx="2382383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377A70"/>
                </a:solidFill>
              </a:defRPr>
            </a:pP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Kettuluuta-tukipisteet • palveluohjaus ja vertaisuus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85825" y="3064668"/>
            <a:ext cx="4990623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1E293B"/>
                </a:solidFill>
                <a:latin typeface="Poppins SemiBold"/>
              </a:rPr>
              <a:t>Hoitojonot &amp; Digi-sote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5825" y="3474243"/>
            <a:ext cx="4752975" cy="11921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912"/>
              </a:lnSpc>
            </a:pP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Syksyn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hoitojonojen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purku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Lääkäri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- ja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hoitajavastaanottojen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jonotusaikoja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supistetaan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tehostetusti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Keski-Uudenmaan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terveysasemilla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.</a:t>
            </a:r>
            <a:r>
              <a:rPr lang="fi-FI" sz="1275" b="0" i="0" u="none" dirty="0">
                <a:solidFill>
                  <a:srgbClr val="334155"/>
                </a:solidFill>
                <a:latin typeface="Lato"/>
              </a:rPr>
              <a:t> Tarkista </a:t>
            </a:r>
            <a:r>
              <a:rPr lang="fi-FI" sz="1275" b="0" i="0" u="none" dirty="0" err="1">
                <a:solidFill>
                  <a:srgbClr val="334155"/>
                </a:solidFill>
                <a:latin typeface="Lato"/>
              </a:rPr>
              <a:t>hoitoonpääsyoikeutesi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: </a:t>
            </a:r>
            <a:r>
              <a:rPr lang="fi-FI" sz="1275" dirty="0">
                <a:solidFill>
                  <a:srgbClr val="334155"/>
                </a:solidFill>
                <a:latin typeface="Lato"/>
                <a:hlinkClick r:id="rId2"/>
              </a:rPr>
              <a:t>https://www.keusote.fi/aihe/hoitoon_paasy/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</a:t>
            </a:r>
          </a:p>
          <a:p>
            <a:pPr>
              <a:lnSpc>
                <a:spcPts val="1912"/>
              </a:lnSpc>
            </a:pP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5825" y="4317206"/>
            <a:ext cx="4752975" cy="14358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endParaRPr lang="fi-FI" sz="1275" b="1" i="0" u="none" dirty="0">
              <a:solidFill>
                <a:srgbClr val="334155"/>
              </a:solidFill>
              <a:latin typeface="Lato"/>
            </a:endParaRPr>
          </a:p>
          <a:p>
            <a:pPr algn="l">
              <a:lnSpc>
                <a:spcPts val="1912"/>
              </a:lnSpc>
            </a:pPr>
            <a:r>
              <a:rPr sz="1275" b="1" i="0" u="none" dirty="0">
                <a:solidFill>
                  <a:srgbClr val="334155"/>
                </a:solidFill>
                <a:latin typeface="Lato"/>
              </a:rPr>
              <a:t>Chat-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asiointi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laajenee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Terveysasiat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hoituvat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nopeasti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Keusoten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digitaalisessa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chatissa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myöskin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syyskaudella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ilman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pitkää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jonotusta</a:t>
            </a:r>
            <a:endParaRPr lang="fi-FI" sz="1275" b="0" i="0" u="none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  <a:hlinkClick r:id="rId3"/>
              </a:rPr>
              <a:t>https://www.keusote.fi/uusi-chat-palvelu-mielenterveys-ja-paihdehuoliin/</a:t>
            </a:r>
            <a:endParaRPr lang="fi-FI" sz="1275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912"/>
              </a:lnSpc>
            </a:pPr>
            <a:r>
              <a:rPr sz="1275" b="0" i="0" u="none" dirty="0">
                <a:solidFill>
                  <a:srgbClr val="334155"/>
                </a:solidFill>
                <a:latin typeface="Lato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00825" y="3064668"/>
            <a:ext cx="4990623" cy="5078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i-FI" sz="1650" dirty="0">
                <a:solidFill>
                  <a:srgbClr val="1E293B"/>
                </a:solidFill>
                <a:latin typeface="Poppins SemiBold"/>
              </a:rPr>
              <a:t>Talousneuvolat syys-joulukuussa, apuvälinepisteet ja </a:t>
            </a:r>
            <a:r>
              <a:rPr lang="fi-FI" sz="1650" dirty="0" err="1">
                <a:solidFill>
                  <a:srgbClr val="1E293B"/>
                </a:solidFill>
                <a:latin typeface="Poppins SemiBold"/>
              </a:rPr>
              <a:t>Keusoten</a:t>
            </a:r>
            <a:r>
              <a:rPr lang="fi-FI" sz="1650" dirty="0">
                <a:solidFill>
                  <a:srgbClr val="1E293B"/>
                </a:solidFill>
                <a:latin typeface="Poppins SemiBold"/>
              </a:rPr>
              <a:t> asukasillat </a:t>
            </a:r>
            <a:endParaRPr sz="1650" b="0" i="0" u="none" dirty="0">
              <a:solidFill>
                <a:srgbClr val="1E293B"/>
              </a:solidFill>
              <a:latin typeface="Poppins SemiBo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0825" y="3712029"/>
            <a:ext cx="475297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fi-FI" sz="1275" b="0" i="0" u="none" dirty="0">
                <a:solidFill>
                  <a:srgbClr val="334155"/>
                </a:solidFill>
                <a:latin typeface="Lato"/>
              </a:rPr>
              <a:t>Talousneuvoloiden palvelut </a:t>
            </a:r>
            <a:r>
              <a:rPr lang="fi-FI" sz="1275" b="0" i="0" u="none" dirty="0" err="1">
                <a:solidFill>
                  <a:srgbClr val="334155"/>
                </a:solidFill>
                <a:latin typeface="Lato"/>
              </a:rPr>
              <a:t>Keusotella</a:t>
            </a:r>
            <a:r>
              <a:rPr lang="fi-FI" sz="1275" b="0" i="0" u="none" dirty="0">
                <a:solidFill>
                  <a:srgbClr val="334155"/>
                </a:solidFill>
                <a:latin typeface="Lato"/>
              </a:rPr>
              <a:t>: </a:t>
            </a:r>
            <a:r>
              <a:rPr lang="en-FI" sz="1400" dirty="0" err="1">
                <a:hlinkClick r:id="rId4"/>
              </a:rPr>
              <a:t>Talousneuvola</a:t>
            </a:r>
            <a:r>
              <a:rPr lang="en-FI" sz="1400" dirty="0">
                <a:hlinkClick r:id="rId4"/>
              </a:rPr>
              <a:t> </a:t>
            </a:r>
            <a:r>
              <a:rPr lang="en-FI" sz="1400" dirty="0" err="1">
                <a:hlinkClick r:id="rId4"/>
              </a:rPr>
              <a:t>auttaa</a:t>
            </a:r>
            <a:r>
              <a:rPr lang="en-FI" sz="1400" dirty="0">
                <a:hlinkClick r:id="rId4"/>
              </a:rPr>
              <a:t> </a:t>
            </a:r>
            <a:r>
              <a:rPr lang="en-FI" sz="1400" dirty="0" err="1">
                <a:hlinkClick r:id="rId4"/>
              </a:rPr>
              <a:t>raha-asioissa</a:t>
            </a:r>
            <a:r>
              <a:rPr lang="en-FI" sz="1400" dirty="0">
                <a:hlinkClick r:id="rId4"/>
              </a:rPr>
              <a:t> </a:t>
            </a:r>
            <a:r>
              <a:rPr lang="en-FI" sz="1400" dirty="0" err="1">
                <a:hlinkClick r:id="rId4"/>
              </a:rPr>
              <a:t>syys-joulukuussa</a:t>
            </a:r>
            <a:r>
              <a:rPr lang="en-FI" sz="1400" dirty="0">
                <a:hlinkClick r:id="rId4"/>
              </a:rPr>
              <a:t> - </a:t>
            </a:r>
            <a:r>
              <a:rPr lang="en-FI" sz="1400" dirty="0" err="1">
                <a:hlinkClick r:id="rId4"/>
              </a:rPr>
              <a:t>Keusote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00825" y="4556669"/>
            <a:ext cx="4861833" cy="17799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lang="fi-FI" sz="1275" b="1" i="0" u="none" dirty="0">
                <a:solidFill>
                  <a:srgbClr val="334155"/>
                </a:solidFill>
                <a:latin typeface="Lato"/>
              </a:rPr>
              <a:t>Apuvälinepisteet jatkossa Hyvinkäällä, Nurmijärvellä ja Järvenpäässä </a:t>
            </a:r>
          </a:p>
          <a:p>
            <a:r>
              <a:rPr lang="en-FI" sz="1400" dirty="0" err="1">
                <a:hlinkClick r:id="rId5"/>
              </a:rPr>
              <a:t>Apuvälinepalvelupiste</a:t>
            </a:r>
            <a:r>
              <a:rPr lang="en-FI" sz="1400" dirty="0">
                <a:hlinkClick r:id="rId5"/>
              </a:rPr>
              <a:t> </a:t>
            </a:r>
            <a:r>
              <a:rPr lang="en-FI" sz="1400" dirty="0" err="1">
                <a:hlinkClick r:id="rId5"/>
              </a:rPr>
              <a:t>Hyvinkäällä</a:t>
            </a:r>
            <a:r>
              <a:rPr lang="en-FI" sz="1400" dirty="0">
                <a:hlinkClick r:id="rId5"/>
              </a:rPr>
              <a:t>, </a:t>
            </a:r>
            <a:r>
              <a:rPr lang="en-FI" sz="1400" dirty="0" err="1">
                <a:hlinkClick r:id="rId5"/>
              </a:rPr>
              <a:t>Järvenpäässä</a:t>
            </a:r>
            <a:r>
              <a:rPr lang="en-FI" sz="1400" dirty="0">
                <a:hlinkClick r:id="rId5"/>
              </a:rPr>
              <a:t> </a:t>
            </a:r>
            <a:r>
              <a:rPr lang="en-FI" sz="1400" dirty="0" err="1">
                <a:hlinkClick r:id="rId5"/>
              </a:rPr>
              <a:t>ja</a:t>
            </a:r>
            <a:r>
              <a:rPr lang="en-FI" sz="1400" dirty="0">
                <a:hlinkClick r:id="rId5"/>
              </a:rPr>
              <a:t> </a:t>
            </a:r>
            <a:r>
              <a:rPr lang="en-FI" sz="1400" dirty="0" err="1">
                <a:hlinkClick r:id="rId5"/>
              </a:rPr>
              <a:t>Nurmijärvellä</a:t>
            </a:r>
            <a:endParaRPr lang="fi-FI" sz="1400" dirty="0"/>
          </a:p>
          <a:p>
            <a:r>
              <a:rPr lang="fi-FI" sz="1400" dirty="0"/>
              <a:t>´</a:t>
            </a:r>
          </a:p>
          <a:p>
            <a:r>
              <a:rPr lang="fi-FI" sz="1400" dirty="0" err="1"/>
              <a:t>K</a:t>
            </a:r>
            <a:r>
              <a:rPr lang="fi-FI" sz="128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eusoten</a:t>
            </a:r>
            <a:r>
              <a:rPr lang="fi-FI" sz="128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asukasillat kutsuvat keskustelemaan palvelujen verkoston kehittämistä </a:t>
            </a:r>
          </a:p>
          <a:p>
            <a:r>
              <a:rPr lang="fi-FI" sz="1400" dirty="0">
                <a:hlinkClick r:id="rId6"/>
              </a:rPr>
              <a:t>https://www.keusote.fi/tule-keskustelemaan-asukasiltoihin-palvelujen-verkoston-kehittamisesta/</a:t>
            </a:r>
            <a:r>
              <a:rPr lang="fi-FI" sz="1400" dirty="0"/>
              <a:t>  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0550" y="521357"/>
            <a:ext cx="11601450" cy="39241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Keusote</a:t>
            </a:r>
            <a:r>
              <a:rPr lang="fi-FI" sz="2550" b="1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-palveluohjaus</a:t>
            </a:r>
            <a:endParaRPr sz="2550" b="1" i="0" u="none" dirty="0">
              <a:solidFill>
                <a:schemeClr val="accent6">
                  <a:lumMod val="75000"/>
                </a:schemeClr>
              </a:solidFill>
              <a:latin typeface="Poppin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82330" y="6519446"/>
            <a:ext cx="2494034" cy="21544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377A70"/>
                </a:solidFill>
              </a:defRPr>
            </a:pP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Kettuluuta-tukipisteet • palveluoh</a:t>
            </a:r>
            <a:r>
              <a:rPr lang="fi-FI" b="1" dirty="0">
                <a:solidFill>
                  <a:schemeClr val="accent6">
                    <a:lumMod val="75000"/>
                  </a:schemeClr>
                </a:solidFill>
              </a:rPr>
              <a:t>j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aus ja vertaisuus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052637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8866" y="2052637"/>
            <a:ext cx="4905375" cy="6270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Metsä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kutsuu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kehoa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 ja 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mieltä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: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Syksy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tarjoaa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loistavat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puitteet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luontoperustaiselle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elintapaohjaukselle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ja</a:t>
            </a:r>
            <a:r>
              <a:rPr lang="fi-FI"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mielen</a:t>
            </a:r>
            <a:r>
              <a:rPr lang="fi-FI"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hyvinvoinnille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.</a:t>
            </a:r>
            <a:r>
              <a:rPr lang="en-FI" sz="1400" dirty="0">
                <a:hlinkClick r:id="rId3"/>
              </a:rPr>
              <a:t> </a:t>
            </a:r>
            <a:r>
              <a:rPr lang="en-FI" sz="1400" dirty="0" err="1">
                <a:hlinkClick r:id="rId3"/>
              </a:rPr>
              <a:t>Luontoliikunta</a:t>
            </a:r>
            <a:r>
              <a:rPr lang="en-FI" sz="1400" dirty="0">
                <a:hlinkClick r:id="rId3"/>
              </a:rPr>
              <a:t> - </a:t>
            </a:r>
            <a:r>
              <a:rPr lang="en-FI" sz="1400" dirty="0" err="1">
                <a:hlinkClick r:id="rId3"/>
              </a:rPr>
              <a:t>Keski-Uudenmaan</a:t>
            </a:r>
            <a:r>
              <a:rPr lang="en-FI" sz="1400" dirty="0">
                <a:hlinkClick r:id="rId3"/>
              </a:rPr>
              <a:t> </a:t>
            </a:r>
            <a:r>
              <a:rPr lang="en-FI" sz="1400" dirty="0" err="1">
                <a:hlinkClick r:id="rId3"/>
              </a:rPr>
              <a:t>hyvinvointialue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2492" y="3031296"/>
            <a:ext cx="4813008" cy="9485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1" i="0" u="none" dirty="0">
                <a:solidFill>
                  <a:srgbClr val="334155"/>
                </a:solidFill>
                <a:latin typeface="Lato"/>
              </a:rPr>
              <a:t>Tukea 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terveellisiin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elämäntapoihin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Keusoten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maksuttomat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elintapaneuvonnan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ryhmät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ja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yksilöohjaukset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käynnistyvät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syyskuussa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.</a:t>
            </a:r>
            <a:endParaRPr lang="fi-FI" sz="1275" b="0" i="0" u="none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  <a:hlinkClick r:id="rId4"/>
              </a:rPr>
              <a:t>https://www.keusote.fi/hyvinvointi/terveelliset-elamantavat/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5395" y="4233746"/>
            <a:ext cx="4910138" cy="13542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FI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Tule </a:t>
            </a:r>
            <a:r>
              <a:rPr lang="en-FI" sz="12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keskustelemaan</a:t>
            </a:r>
            <a:r>
              <a:rPr lang="en-FI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asukasiltoihin</a:t>
            </a:r>
            <a:r>
              <a:rPr lang="en-FI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palvelujen</a:t>
            </a:r>
            <a:r>
              <a:rPr lang="en-FI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verkoston</a:t>
            </a:r>
            <a:r>
              <a:rPr lang="en-FI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kehittämisestä</a:t>
            </a:r>
            <a:endParaRPr lang="fi-FI" sz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fi-FI" sz="1200" dirty="0">
                <a:latin typeface="Lato" panose="020F0502020204030203" pitchFamily="34" charset="0"/>
                <a:hlinkClick r:id="rId5"/>
              </a:rPr>
              <a:t>https://www.keusote.fi/tule-keskustelemaan-asukasiltoihin-palvelujen-verkoston-kehittamisesta</a:t>
            </a:r>
            <a:r>
              <a:rPr lang="fi-FI" dirty="0">
                <a:hlinkClick r:id="rId5"/>
              </a:rPr>
              <a:t>/</a:t>
            </a:r>
            <a:endParaRPr lang="fi-FI" dirty="0"/>
          </a:p>
          <a:p>
            <a:endParaRPr lang="en-FI" dirty="0"/>
          </a:p>
          <a:p>
            <a:br>
              <a:rPr lang="en-FI" sz="1400" dirty="0"/>
            </a:br>
            <a:r>
              <a:rPr lang="fi-FI" sz="1400" dirty="0"/>
              <a:t> 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2052637"/>
            <a:ext cx="5334000" cy="36195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038" y="3138832"/>
            <a:ext cx="85725" cy="1428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020" y="4316202"/>
            <a:ext cx="154409" cy="257349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062162"/>
            <a:ext cx="200025" cy="2476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925" y="3152315"/>
            <a:ext cx="228600" cy="2476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924" y="4261778"/>
            <a:ext cx="228600" cy="2476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500" y="476250"/>
            <a:ext cx="11601450" cy="39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i-FI" sz="2550" b="1" i="0" u="none" dirty="0" err="1">
                <a:solidFill>
                  <a:schemeClr val="accent6">
                    <a:lumMod val="75000"/>
                  </a:schemeClr>
                </a:solidFill>
                <a:latin typeface="Poppins"/>
              </a:rPr>
              <a:t>Keusoten</a:t>
            </a:r>
            <a:r>
              <a:rPr lang="fi-FI" sz="255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 </a:t>
            </a:r>
            <a:r>
              <a:rPr lang="fi-FI" sz="2550" b="1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h</a:t>
            </a:r>
            <a:r>
              <a:rPr sz="2550" b="1" i="0" u="none" dirty="0" err="1">
                <a:solidFill>
                  <a:schemeClr val="accent6">
                    <a:lumMod val="75000"/>
                  </a:schemeClr>
                </a:solidFill>
                <a:latin typeface="Poppins"/>
              </a:rPr>
              <a:t>yvinvointi</a:t>
            </a:r>
            <a:r>
              <a:rPr sz="255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- ja </a:t>
            </a:r>
            <a:r>
              <a:rPr lang="fi-FI" sz="2550" b="1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e</a:t>
            </a:r>
            <a:r>
              <a:rPr sz="255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lintapaohjaus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071687"/>
            <a:ext cx="85725" cy="1428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933483" y="6558418"/>
            <a:ext cx="268701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377A70"/>
                </a:solidFill>
              </a:defRPr>
            </a:pP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Kettuluuta-tukipisteet • palveluohjaus ja vertaisuus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09625" y="3428999"/>
            <a:ext cx="3207119" cy="2308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i-FI" sz="1500" dirty="0">
                <a:latin typeface="Poppins SemiBold"/>
              </a:rPr>
              <a:t>Uusi BC-lääkärilausunto</a:t>
            </a:r>
            <a:endParaRPr sz="1500" b="0" i="0" u="none" dirty="0">
              <a:latin typeface="Poppins Semi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9625" y="3810000"/>
            <a:ext cx="3054399" cy="11336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lang="fi-FI" sz="1275" b="0" i="0" u="none" dirty="0">
                <a:solidFill>
                  <a:srgbClr val="334155"/>
                </a:solidFill>
                <a:latin typeface="Lato"/>
              </a:rPr>
              <a:t>BC-lääkärilausunto tulee syksyllä, mikä se on ja mikä muuttuu?</a:t>
            </a:r>
          </a:p>
          <a:p>
            <a:r>
              <a:rPr lang="en-FI" sz="1400" dirty="0">
                <a:hlinkClick r:id="rId2"/>
              </a:rPr>
              <a:t>Uusi BC-</a:t>
            </a:r>
            <a:r>
              <a:rPr lang="en-FI" sz="1400" dirty="0" err="1">
                <a:hlinkClick r:id="rId2"/>
              </a:rPr>
              <a:t>lääkärinlausunto</a:t>
            </a:r>
            <a:r>
              <a:rPr lang="en-FI" sz="1400" dirty="0">
                <a:hlinkClick r:id="rId2"/>
              </a:rPr>
              <a:t> </a:t>
            </a:r>
            <a:r>
              <a:rPr lang="en-FI" sz="1400" dirty="0" err="1">
                <a:hlinkClick r:id="rId2"/>
              </a:rPr>
              <a:t>tulee</a:t>
            </a:r>
            <a:r>
              <a:rPr lang="en-FI" sz="1400" dirty="0">
                <a:hlinkClick r:id="rId2"/>
              </a:rPr>
              <a:t> </a:t>
            </a:r>
            <a:r>
              <a:rPr lang="en-FI" sz="1400" dirty="0" err="1">
                <a:hlinkClick r:id="rId2"/>
              </a:rPr>
              <a:t>syksyllä</a:t>
            </a:r>
            <a:r>
              <a:rPr lang="en-FI" sz="1400" dirty="0">
                <a:hlinkClick r:id="rId2"/>
              </a:rPr>
              <a:t> 2026 – </a:t>
            </a:r>
            <a:r>
              <a:rPr lang="en-FI" sz="1400" dirty="0" err="1">
                <a:hlinkClick r:id="rId2"/>
              </a:rPr>
              <a:t>mikä</a:t>
            </a:r>
            <a:r>
              <a:rPr lang="en-FI" sz="1400" dirty="0">
                <a:hlinkClick r:id="rId2"/>
              </a:rPr>
              <a:t> se on </a:t>
            </a:r>
            <a:r>
              <a:rPr lang="en-FI" sz="1400" dirty="0" err="1">
                <a:hlinkClick r:id="rId2"/>
              </a:rPr>
              <a:t>ja</a:t>
            </a:r>
            <a:r>
              <a:rPr lang="en-FI" sz="1400" dirty="0">
                <a:hlinkClick r:id="rId2"/>
              </a:rPr>
              <a:t> </a:t>
            </a:r>
            <a:r>
              <a:rPr lang="en-FI" sz="1400" dirty="0" err="1">
                <a:hlinkClick r:id="rId2"/>
              </a:rPr>
              <a:t>mikä</a:t>
            </a:r>
            <a:r>
              <a:rPr lang="en-FI" sz="1400" dirty="0">
                <a:hlinkClick r:id="rId2"/>
              </a:rPr>
              <a:t> </a:t>
            </a:r>
            <a:r>
              <a:rPr lang="en-FI" sz="1400" dirty="0" err="1">
                <a:hlinkClick r:id="rId2"/>
              </a:rPr>
              <a:t>muuttuu</a:t>
            </a:r>
            <a:r>
              <a:rPr lang="en-FI" sz="1400" dirty="0">
                <a:hlinkClick r:id="rId2"/>
              </a:rPr>
              <a:t>? | </a:t>
            </a:r>
            <a:r>
              <a:rPr lang="en-FI" sz="1400" dirty="0" err="1">
                <a:hlinkClick r:id="rId2"/>
              </a:rPr>
              <a:t>Ajankohtaista</a:t>
            </a:r>
            <a:r>
              <a:rPr lang="en-FI" sz="1400" dirty="0">
                <a:hlinkClick r:id="rId2"/>
              </a:rPr>
              <a:t> | Kela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68874" y="3429000"/>
            <a:ext cx="3207119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i-FI" sz="1500" dirty="0">
                <a:latin typeface="Poppins SemiBold"/>
              </a:rPr>
              <a:t>Toimeentulotuen asumismenot 2027 muuttuvat</a:t>
            </a:r>
            <a:endParaRPr sz="1500" b="0" i="0" u="none" dirty="0">
              <a:latin typeface="Poppins Semi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68874" y="3890664"/>
            <a:ext cx="3207119" cy="11921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lang="fi-FI" sz="1275" b="0" i="0" u="none" dirty="0">
                <a:solidFill>
                  <a:srgbClr val="334155"/>
                </a:solidFill>
                <a:latin typeface="Lato"/>
              </a:rPr>
              <a:t>Tarkista uudet toimeentulotuen asumismenojen paikkakuntaiset summat.</a:t>
            </a:r>
          </a:p>
          <a:p>
            <a:pPr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  <a:hlinkClick r:id="rId3"/>
              </a:rPr>
              <a:t>https://www.kela.fi/ajankohtaista/toimeentulotuen-asumismenot-muuttuvat-vuonna-2027-tarkista-vaikuttaako-se-sinun-tukeesi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28124" y="3428999"/>
            <a:ext cx="3207118" cy="12834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i-FI" sz="1500" dirty="0">
                <a:latin typeface="Poppins SemiBold"/>
              </a:rPr>
              <a:t>Miksi työssäoloehtoa kannattaa kerryttää, jos saa Kelan yleistukea</a:t>
            </a:r>
          </a:p>
          <a:p>
            <a:r>
              <a:rPr lang="en-FI" sz="128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</a:t>
            </a:r>
            <a:r>
              <a:rPr lang="en-FI" sz="128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yössäoloehdon</a:t>
            </a:r>
            <a:r>
              <a:rPr lang="en-FI" sz="128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8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kertyminen</a:t>
            </a:r>
            <a:r>
              <a:rPr lang="en-FI" sz="128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8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voi</a:t>
            </a:r>
            <a:r>
              <a:rPr lang="en-FI" sz="128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8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vaikuttaa</a:t>
            </a:r>
            <a:r>
              <a:rPr lang="en-FI" sz="128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8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siihen</a:t>
            </a:r>
            <a:r>
              <a:rPr lang="en-FI" sz="128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FI" sz="128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milloin</a:t>
            </a:r>
            <a:r>
              <a:rPr lang="en-FI" sz="128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8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</a:t>
            </a:r>
            <a:r>
              <a:rPr lang="en-FI" sz="128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8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kuinka</a:t>
            </a:r>
            <a:r>
              <a:rPr lang="en-FI" sz="128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8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paljon</a:t>
            </a:r>
            <a:r>
              <a:rPr lang="en-FI" sz="128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8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tukea</a:t>
            </a:r>
            <a:r>
              <a:rPr lang="en-FI" sz="128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8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voi</a:t>
            </a:r>
            <a:r>
              <a:rPr lang="en-FI" sz="128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FI" sz="128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saada</a:t>
            </a:r>
            <a:r>
              <a:rPr lang="en-FI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sz="1200" b="0" i="0" u="none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28124" y="4893403"/>
            <a:ext cx="2898065" cy="4612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  <a:hlinkClick r:id="rId4"/>
              </a:rPr>
              <a:t>https://www.kela.fi/ajankohtaista/miksi-tyossaoloehtoa-kannattaa-kerryttaa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" y="2905125"/>
            <a:ext cx="342900" cy="3429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8874" y="2905125"/>
            <a:ext cx="428625" cy="3429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8124" y="2905125"/>
            <a:ext cx="390525" cy="3429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476250"/>
            <a:ext cx="11601450" cy="39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K</a:t>
            </a:r>
            <a:r>
              <a:rPr lang="fi-FI" sz="2550" b="1">
                <a:solidFill>
                  <a:schemeClr val="accent6">
                    <a:lumMod val="75000"/>
                  </a:schemeClr>
                </a:solidFill>
                <a:latin typeface="Poppins"/>
              </a:rPr>
              <a:t>ela</a:t>
            </a:r>
            <a:r>
              <a:rPr lang="fi-FI" sz="2550" b="1" i="0" u="none">
                <a:solidFill>
                  <a:schemeClr val="accent6">
                    <a:lumMod val="75000"/>
                  </a:schemeClr>
                </a:solidFill>
                <a:latin typeface="Poppins"/>
              </a:rPr>
              <a:t>-palveluohjaus</a:t>
            </a:r>
            <a:endParaRPr sz="2550" b="1" i="0" u="none" dirty="0">
              <a:solidFill>
                <a:schemeClr val="accent6">
                  <a:lumMod val="75000"/>
                </a:schemeClr>
              </a:solidFill>
              <a:latin typeface="Poppin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76217" y="6510528"/>
            <a:ext cx="2382383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377A70"/>
                </a:solidFill>
              </a:defRPr>
            </a:pP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Kettuluuta-tukipisteet • palveluohjaus ja vertaisuus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8225" y="1545544"/>
            <a:ext cx="10620375" cy="7048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912"/>
              </a:lnSpc>
            </a:pP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Aukioloajat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Keski-Uudellamaalla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Järvenpään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palvelupiste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avoinna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syyskuun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loppuun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ma, to ja pe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klo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9–15.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</a:t>
            </a:r>
            <a:r>
              <a:rPr lang="fi-FI" sz="1275" dirty="0">
                <a:solidFill>
                  <a:srgbClr val="334155"/>
                </a:solidFill>
                <a:latin typeface="Lato"/>
                <a:hlinkClick r:id="rId2"/>
              </a:rPr>
              <a:t>https://www.kela.fi/tule-kaymaan/palvelupiste/kela-jarvenpaan-palvelupiste</a:t>
            </a:r>
            <a:endParaRPr lang="fi-FI" sz="1275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  <a:hlinkClick r:id="rId3"/>
              </a:rPr>
              <a:t>https://www.kela.fi/tule-kaymaan/palvelupiste/kela-hyvinkaan-palvelupiste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0559" y="3139686"/>
            <a:ext cx="10233049" cy="16038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endParaRPr lang="fi-FI" sz="1275" b="1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ct val="100000"/>
              </a:lnSpc>
            </a:pPr>
            <a:r>
              <a:rPr lang="fi-FI" sz="1275" b="1" dirty="0">
                <a:solidFill>
                  <a:srgbClr val="334155"/>
                </a:solidFill>
                <a:latin typeface="Lato"/>
              </a:rPr>
              <a:t>Valmistaudu tulevaan - Sujuva arki ikääntyessä Kelan </a:t>
            </a:r>
            <a:r>
              <a:rPr lang="fi-FI" sz="1275" b="1" dirty="0" err="1">
                <a:solidFill>
                  <a:srgbClr val="334155"/>
                </a:solidFill>
                <a:latin typeface="Lato"/>
              </a:rPr>
              <a:t>livelähtys</a:t>
            </a:r>
            <a:r>
              <a:rPr lang="fi-FI" sz="1275" b="1" dirty="0">
                <a:solidFill>
                  <a:srgbClr val="334155"/>
                </a:solidFill>
                <a:latin typeface="Lato"/>
              </a:rPr>
              <a:t> 7.10 klo 9.30-10.45</a:t>
            </a:r>
          </a:p>
          <a:p>
            <a:pPr>
              <a:lnSpc>
                <a:spcPct val="100000"/>
              </a:lnSpc>
            </a:pPr>
            <a:r>
              <a:rPr lang="en-FI" sz="1400" dirty="0">
                <a:hlinkClick r:id="rId4"/>
              </a:rPr>
              <a:t>7.10.2026: Kelan </a:t>
            </a:r>
            <a:r>
              <a:rPr lang="en-FI" sz="1400" dirty="0" err="1">
                <a:hlinkClick r:id="rId4"/>
              </a:rPr>
              <a:t>livelähetys</a:t>
            </a:r>
            <a:r>
              <a:rPr lang="en-FI" sz="1400" dirty="0">
                <a:hlinkClick r:id="rId4"/>
              </a:rPr>
              <a:t> </a:t>
            </a:r>
            <a:r>
              <a:rPr lang="en-FI" sz="1400" dirty="0" err="1">
                <a:hlinkClick r:id="rId4"/>
              </a:rPr>
              <a:t>senioreille</a:t>
            </a:r>
            <a:r>
              <a:rPr lang="en-FI" sz="1400" dirty="0">
                <a:hlinkClick r:id="rId4"/>
              </a:rPr>
              <a:t> </a:t>
            </a:r>
            <a:r>
              <a:rPr lang="en-FI" sz="1400" dirty="0" err="1">
                <a:hlinkClick r:id="rId4"/>
              </a:rPr>
              <a:t>ja</a:t>
            </a:r>
            <a:r>
              <a:rPr lang="en-FI" sz="1400" dirty="0">
                <a:hlinkClick r:id="rId4"/>
              </a:rPr>
              <a:t> </a:t>
            </a:r>
            <a:r>
              <a:rPr lang="en-FI" sz="1400" dirty="0" err="1">
                <a:hlinkClick r:id="rId4"/>
              </a:rPr>
              <a:t>heidän</a:t>
            </a:r>
            <a:r>
              <a:rPr lang="en-FI" sz="1400" dirty="0">
                <a:hlinkClick r:id="rId4"/>
              </a:rPr>
              <a:t> </a:t>
            </a:r>
            <a:r>
              <a:rPr lang="en-FI" sz="1400" dirty="0" err="1">
                <a:hlinkClick r:id="rId4"/>
              </a:rPr>
              <a:t>läheisilleen</a:t>
            </a:r>
            <a:r>
              <a:rPr lang="en-FI" sz="1400" dirty="0">
                <a:hlinkClick r:id="rId4"/>
              </a:rPr>
              <a:t>: </a:t>
            </a:r>
            <a:r>
              <a:rPr lang="en-FI" sz="1400" dirty="0" err="1">
                <a:hlinkClick r:id="rId4"/>
              </a:rPr>
              <a:t>Valmistaudu</a:t>
            </a:r>
            <a:r>
              <a:rPr lang="en-FI" sz="1400" dirty="0">
                <a:hlinkClick r:id="rId4"/>
              </a:rPr>
              <a:t> </a:t>
            </a:r>
            <a:r>
              <a:rPr lang="en-FI" sz="1400" dirty="0" err="1">
                <a:hlinkClick r:id="rId4"/>
              </a:rPr>
              <a:t>huomiseen</a:t>
            </a:r>
            <a:r>
              <a:rPr lang="en-FI" sz="1400" dirty="0">
                <a:hlinkClick r:id="rId4"/>
              </a:rPr>
              <a:t> – </a:t>
            </a:r>
            <a:r>
              <a:rPr lang="en-FI" sz="1400" dirty="0" err="1">
                <a:hlinkClick r:id="rId4"/>
              </a:rPr>
              <a:t>sujuva</a:t>
            </a:r>
            <a:r>
              <a:rPr lang="en-FI" sz="1400" dirty="0">
                <a:hlinkClick r:id="rId4"/>
              </a:rPr>
              <a:t> </a:t>
            </a:r>
            <a:r>
              <a:rPr lang="en-FI" sz="1400" dirty="0" err="1">
                <a:hlinkClick r:id="rId4"/>
              </a:rPr>
              <a:t>arki</a:t>
            </a:r>
            <a:r>
              <a:rPr lang="en-FI" sz="1400" dirty="0">
                <a:hlinkClick r:id="rId4"/>
              </a:rPr>
              <a:t> </a:t>
            </a:r>
            <a:r>
              <a:rPr lang="en-FI" sz="1400" dirty="0" err="1">
                <a:hlinkClick r:id="rId4"/>
              </a:rPr>
              <a:t>ikääntyessä</a:t>
            </a:r>
            <a:r>
              <a:rPr lang="en-FI" sz="1400" dirty="0">
                <a:hlinkClick r:id="rId4"/>
              </a:rPr>
              <a:t> | </a:t>
            </a:r>
            <a:r>
              <a:rPr lang="en-FI" sz="1400" dirty="0" err="1">
                <a:hlinkClick r:id="rId4"/>
              </a:rPr>
              <a:t>Ajankohtaista</a:t>
            </a:r>
            <a:r>
              <a:rPr lang="en-FI" sz="1400" dirty="0">
                <a:hlinkClick r:id="rId4"/>
              </a:rPr>
              <a:t> | Kela</a:t>
            </a:r>
            <a:r>
              <a:rPr lang="fi-FI" sz="1400" dirty="0"/>
              <a:t> </a:t>
            </a:r>
            <a:r>
              <a:rPr lang="fi-FI" sz="1275" b="1" dirty="0">
                <a:solidFill>
                  <a:srgbClr val="334155"/>
                </a:solidFill>
                <a:latin typeface="Lato"/>
              </a:rPr>
              <a:t> </a:t>
            </a:r>
            <a:endParaRPr lang="en-FI" b="1" dirty="0"/>
          </a:p>
          <a:p>
            <a:pPr algn="l">
              <a:lnSpc>
                <a:spcPts val="1912"/>
              </a:lnSpc>
            </a:pPr>
            <a:endParaRPr lang="fi-FI" sz="1275" b="0" i="0" u="none" dirty="0">
              <a:solidFill>
                <a:srgbClr val="334155"/>
              </a:solidFill>
              <a:latin typeface="Lato"/>
            </a:endParaRPr>
          </a:p>
          <a:p>
            <a:pPr algn="l">
              <a:lnSpc>
                <a:spcPts val="1912"/>
              </a:lnSpc>
            </a:pPr>
            <a:endParaRPr lang="fi-FI" sz="1275" b="0" i="0" u="none" dirty="0">
              <a:solidFill>
                <a:srgbClr val="334155"/>
              </a:solidFill>
              <a:latin typeface="Lato"/>
            </a:endParaRPr>
          </a:p>
          <a:p>
            <a:pPr algn="l">
              <a:lnSpc>
                <a:spcPts val="1912"/>
              </a:lnSpc>
            </a:pPr>
            <a:endParaRPr lang="fi-FI" sz="1275" b="0" i="0" u="none" dirty="0">
              <a:solidFill>
                <a:srgbClr val="334155"/>
              </a:solidFill>
              <a:latin typeface="Lato"/>
            </a:endParaRPr>
          </a:p>
          <a:p>
            <a:pPr algn="l">
              <a:lnSpc>
                <a:spcPts val="1912"/>
              </a:lnSpc>
            </a:pP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0559" y="5366759"/>
            <a:ext cx="9547373" cy="4116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Säästöt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 &amp; 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Omaisuus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asumistuki-arviossa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Huomioi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vertaisohjauksessa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,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miten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asiakkaan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säästöt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ja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varallisuus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vaikuttavat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asumistuen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määrään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.</a:t>
            </a:r>
            <a:r>
              <a:rPr lang="fi-FI"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lang="en-FI" sz="1400" dirty="0">
                <a:hlinkClick r:id="rId5"/>
              </a:rPr>
              <a:t>Miten </a:t>
            </a:r>
            <a:r>
              <a:rPr lang="en-FI" sz="1400" dirty="0" err="1">
                <a:hlinkClick r:id="rId5"/>
              </a:rPr>
              <a:t>tulot</a:t>
            </a:r>
            <a:r>
              <a:rPr lang="en-FI" sz="1400" dirty="0">
                <a:hlinkClick r:id="rId5"/>
              </a:rPr>
              <a:t> </a:t>
            </a:r>
            <a:r>
              <a:rPr lang="en-FI" sz="1400" dirty="0" err="1">
                <a:hlinkClick r:id="rId5"/>
              </a:rPr>
              <a:t>ja</a:t>
            </a:r>
            <a:r>
              <a:rPr lang="en-FI" sz="1400" dirty="0">
                <a:hlinkClick r:id="rId5"/>
              </a:rPr>
              <a:t> </a:t>
            </a:r>
            <a:r>
              <a:rPr lang="en-FI" sz="1400" dirty="0" err="1">
                <a:hlinkClick r:id="rId5"/>
              </a:rPr>
              <a:t>asumismenot</a:t>
            </a:r>
            <a:r>
              <a:rPr lang="en-FI" sz="1400" dirty="0">
                <a:hlinkClick r:id="rId5"/>
              </a:rPr>
              <a:t> </a:t>
            </a:r>
            <a:r>
              <a:rPr lang="en-FI" sz="1400" dirty="0" err="1">
                <a:hlinkClick r:id="rId5"/>
              </a:rPr>
              <a:t>vaikuttavat</a:t>
            </a:r>
            <a:r>
              <a:rPr lang="en-FI" sz="1400" dirty="0">
                <a:hlinkClick r:id="rId5"/>
              </a:rPr>
              <a:t> </a:t>
            </a:r>
            <a:r>
              <a:rPr lang="en-FI" sz="1400" dirty="0" err="1">
                <a:hlinkClick r:id="rId5"/>
              </a:rPr>
              <a:t>yleiseen</a:t>
            </a:r>
            <a:r>
              <a:rPr lang="en-FI" sz="1400" dirty="0">
                <a:hlinkClick r:id="rId5"/>
              </a:rPr>
              <a:t> </a:t>
            </a:r>
            <a:r>
              <a:rPr lang="en-FI" sz="1400" dirty="0" err="1">
                <a:hlinkClick r:id="rId5"/>
              </a:rPr>
              <a:t>asumistukeen</a:t>
            </a:r>
            <a:r>
              <a:rPr lang="en-FI" sz="1400" dirty="0">
                <a:hlinkClick r:id="rId5"/>
              </a:rPr>
              <a:t>? | </a:t>
            </a:r>
            <a:r>
              <a:rPr lang="en-FI" sz="1400" dirty="0" err="1">
                <a:hlinkClick r:id="rId5"/>
              </a:rPr>
              <a:t>Henkilöasiakkaat</a:t>
            </a:r>
            <a:r>
              <a:rPr lang="en-FI" sz="1400" dirty="0">
                <a:hlinkClick r:id="rId5"/>
              </a:rPr>
              <a:t> | Kela</a:t>
            </a:r>
            <a:r>
              <a:rPr lang="fi-FI" sz="1400" dirty="0"/>
              <a:t> 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52815" y="1756172"/>
            <a:ext cx="274759" cy="297656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 flipV="1">
            <a:off x="571499" y="3524348"/>
            <a:ext cx="247216" cy="357089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833" y="5421201"/>
            <a:ext cx="407511" cy="3924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476250"/>
            <a:ext cx="11601450" cy="39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Kela-asiointivinkit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" y="6510528"/>
            <a:ext cx="112471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377A70"/>
                </a:solidFill>
              </a:defRPr>
            </a:pP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Kettuluuta-tukipisteet • palveluohjaus ja vertaisuus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500" y="476250"/>
            <a:ext cx="5600700" cy="39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Työllisyysalueen </a:t>
            </a:r>
            <a:r>
              <a:rPr lang="fi-FI" sz="2550" b="1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palveluohjaus</a:t>
            </a:r>
            <a:endParaRPr sz="2550" b="1" i="0" u="none" dirty="0">
              <a:solidFill>
                <a:schemeClr val="accent6">
                  <a:lumMod val="75000"/>
                </a:schemeClr>
              </a:solidFill>
              <a:latin typeface="Poppin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1500" y="1057275"/>
            <a:ext cx="5334000" cy="19050"/>
          </a:xfrm>
          <a:prstGeom prst="rect">
            <a:avLst/>
          </a:prstGeom>
          <a:solidFill>
            <a:srgbClr val="CCFB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1562" y="887715"/>
            <a:ext cx="4909231" cy="59381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1343025"/>
            <a:ext cx="5600700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 dirty="0">
                <a:solidFill>
                  <a:srgbClr val="1E293B"/>
                </a:solidFill>
                <a:latin typeface="Poppins SemiBold"/>
              </a:rPr>
              <a:t>1.9. </a:t>
            </a:r>
            <a:r>
              <a:rPr sz="1650" b="0" i="0" u="none" dirty="0" err="1">
                <a:solidFill>
                  <a:srgbClr val="1E293B"/>
                </a:solidFill>
                <a:latin typeface="Poppins SemiBold"/>
              </a:rPr>
              <a:t>Työnhakuprofiili</a:t>
            </a:r>
            <a:r>
              <a:rPr sz="1650" b="0" i="0" u="none" dirty="0">
                <a:solidFill>
                  <a:srgbClr val="1E293B"/>
                </a:solidFill>
                <a:latin typeface="Poppins SemiBold"/>
              </a:rPr>
              <a:t> &amp;</a:t>
            </a:r>
            <a:r>
              <a:rPr lang="fi-FI" sz="1650" b="0" i="0" u="none" dirty="0">
                <a:solidFill>
                  <a:srgbClr val="1E293B"/>
                </a:solidFill>
                <a:latin typeface="Poppins SemiBold"/>
              </a:rPr>
              <a:t> </a:t>
            </a:r>
            <a:r>
              <a:rPr lang="fi-FI" sz="1650" b="0" i="0" u="none" dirty="0" err="1">
                <a:solidFill>
                  <a:srgbClr val="1E293B"/>
                </a:solidFill>
                <a:latin typeface="Poppins SemiBold"/>
              </a:rPr>
              <a:t>H</a:t>
            </a:r>
            <a:r>
              <a:rPr lang="fi-FI" sz="1650" dirty="0" err="1">
                <a:solidFill>
                  <a:srgbClr val="1E293B"/>
                </a:solidFill>
                <a:latin typeface="Poppins SemiBold"/>
              </a:rPr>
              <a:t>yvirekry</a:t>
            </a:r>
            <a:r>
              <a:rPr lang="fi-FI" sz="1650" dirty="0">
                <a:solidFill>
                  <a:srgbClr val="1E293B"/>
                </a:solidFill>
                <a:latin typeface="Poppins SemiBold"/>
              </a:rPr>
              <a:t> 2026 </a:t>
            </a:r>
            <a:endParaRPr sz="1650" b="0" i="0" u="none" dirty="0">
              <a:solidFill>
                <a:srgbClr val="1E293B"/>
              </a:solidFill>
              <a:latin typeface="Poppins Semi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" y="1752600"/>
            <a:ext cx="5334000" cy="24104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Pakollinen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työnhakuprofiili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1.9.2026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alkaen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profiilin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julkaisu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Työmarkkinatorilla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kuuluu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työnhakuprosessiin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(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täytettävä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15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päivässä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)</a:t>
            </a:r>
            <a:endParaRPr lang="fi-FI" sz="1275" b="0" i="0" u="none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  <a:hlinkClick r:id="rId3"/>
              </a:rPr>
              <a:t>https://tyomarkkinatori.fi/uutiset/tyonhakuprofiili-tulee-osaksi-tyonhakua-1-9-alkaen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</a:t>
            </a:r>
          </a:p>
          <a:p>
            <a:pPr>
              <a:lnSpc>
                <a:spcPts val="1912"/>
              </a:lnSpc>
            </a:pPr>
            <a:endParaRPr lang="fi-FI" sz="1275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912"/>
              </a:lnSpc>
            </a:pPr>
            <a:endParaRPr lang="fi-FI" sz="1275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912"/>
              </a:lnSpc>
            </a:pPr>
            <a:endParaRPr lang="fi-FI" sz="1275" b="0" i="0" u="none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912"/>
              </a:lnSpc>
            </a:pPr>
            <a:endParaRPr lang="fi-FI" sz="1275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912"/>
              </a:lnSpc>
            </a:pPr>
            <a:endParaRPr lang="fi-FI" sz="1275" b="0" i="0" u="none" dirty="0">
              <a:solidFill>
                <a:srgbClr val="334155"/>
              </a:solidFill>
              <a:latin typeface="Lato"/>
            </a:endParaRPr>
          </a:p>
          <a:p>
            <a:pPr algn="l">
              <a:lnSpc>
                <a:spcPts val="1912"/>
              </a:lnSpc>
            </a:pP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500" y="3200400"/>
            <a:ext cx="4968063" cy="16794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Tapahtuma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: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HyviRekry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2026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järjestetään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Hyvinkään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kaupungintalolla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to 17.9.2026 </a:t>
            </a:r>
            <a:r>
              <a:rPr sz="1275" b="1" i="0" u="none" dirty="0" err="1">
                <a:solidFill>
                  <a:srgbClr val="334155"/>
                </a:solidFill>
                <a:latin typeface="Lato"/>
              </a:rPr>
              <a:t>klo</a:t>
            </a:r>
            <a:r>
              <a:rPr sz="1275" b="1" i="0" u="none" dirty="0">
                <a:solidFill>
                  <a:srgbClr val="334155"/>
                </a:solidFill>
                <a:latin typeface="Lato"/>
              </a:rPr>
              <a:t> 13–15.30</a:t>
            </a:r>
            <a:endParaRPr lang="fi-FI" sz="1275" b="1" i="0" u="none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  <a:hlinkClick r:id="rId4"/>
              </a:rPr>
              <a:t>https://tyomarkkinatori.fi/tapahtumat/hyvirekry-2026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</a:t>
            </a:r>
          </a:p>
          <a:p>
            <a:pPr>
              <a:lnSpc>
                <a:spcPts val="1912"/>
              </a:lnSpc>
            </a:pPr>
            <a:endParaRPr lang="fi-FI" sz="1275" b="0" i="0" u="none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</a:rPr>
              <a:t>Työtön voi tehdä </a:t>
            </a:r>
            <a:r>
              <a:rPr lang="fi-FI" sz="1275" dirty="0" err="1">
                <a:solidFill>
                  <a:srgbClr val="334155"/>
                </a:solidFill>
                <a:latin typeface="Lato"/>
              </a:rPr>
              <a:t>vapaaaehtois-ja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talkootyötä menettämättä etujaan </a:t>
            </a:r>
          </a:p>
          <a:p>
            <a:pPr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  <a:hlinkClick r:id="rId5"/>
              </a:rPr>
              <a:t>https://tyomarkkinatori.fi/uutiset/tyoton-voi-tehda-vapaaehtois-ja-talkootyota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11" name="TextBox 10"/>
          <p:cNvSpPr txBox="1"/>
          <p:nvPr/>
        </p:nvSpPr>
        <p:spPr>
          <a:xfrm flipV="1">
            <a:off x="2150153" y="6312966"/>
            <a:ext cx="889772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377A70"/>
                </a:solidFill>
              </a:defRPr>
            </a:pP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Kettuluuta-tukipisteet</a:t>
            </a:r>
            <a:r>
              <a:rPr dirty="0">
                <a:solidFill>
                  <a:schemeClr val="accent6">
                    <a:lumMod val="75000"/>
                  </a:schemeClr>
                </a:solidFill>
              </a:rPr>
              <a:t> • 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palveluohjaus</a:t>
            </a:r>
            <a:r>
              <a:rPr dirty="0">
                <a:solidFill>
                  <a:schemeClr val="accent6">
                    <a:lumMod val="75000"/>
                  </a:schemeClr>
                </a:solidFill>
              </a:rPr>
              <a:t> ja 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vertaisuus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5" y="2817018"/>
            <a:ext cx="1914525" cy="190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5825" y="3064668"/>
            <a:ext cx="4990623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 dirty="0" err="1">
                <a:solidFill>
                  <a:srgbClr val="1E293B"/>
                </a:solidFill>
                <a:latin typeface="Poppins SemiBold"/>
              </a:rPr>
              <a:t>Järjestöjen</a:t>
            </a:r>
            <a:r>
              <a:rPr sz="1650" b="0" i="0" u="none" dirty="0">
                <a:solidFill>
                  <a:srgbClr val="1E293B"/>
                </a:solidFill>
                <a:latin typeface="Poppins SemiBold"/>
              </a:rPr>
              <a:t> </a:t>
            </a:r>
            <a:r>
              <a:rPr sz="1650" b="0" i="0" u="none" dirty="0" err="1">
                <a:solidFill>
                  <a:srgbClr val="1E293B"/>
                </a:solidFill>
                <a:latin typeface="Poppins SemiBold"/>
              </a:rPr>
              <a:t>Ääni</a:t>
            </a:r>
            <a:r>
              <a:rPr sz="1650" b="0" i="0" u="none" dirty="0">
                <a:solidFill>
                  <a:srgbClr val="1E293B"/>
                </a:solidFill>
                <a:latin typeface="Poppins SemiBold"/>
              </a:rPr>
              <a:t> &amp; </a:t>
            </a:r>
            <a:r>
              <a:rPr sz="1650" b="0" i="0" u="none" dirty="0" err="1">
                <a:solidFill>
                  <a:srgbClr val="1E293B"/>
                </a:solidFill>
                <a:latin typeface="Poppins SemiBold"/>
              </a:rPr>
              <a:t>Rahoitus</a:t>
            </a:r>
            <a:endParaRPr sz="1650" b="0" i="0" u="none" dirty="0">
              <a:solidFill>
                <a:srgbClr val="1E293B"/>
              </a:solidFill>
              <a:latin typeface="Poppins Semi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5825" y="3474243"/>
            <a:ext cx="4752975" cy="9485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lang="fi-FI" sz="1275" b="1" i="0" u="none" dirty="0">
                <a:solidFill>
                  <a:srgbClr val="334155"/>
                </a:solidFill>
                <a:latin typeface="Lato"/>
              </a:rPr>
              <a:t>Hallitus romuttaa sotejärjestöjen työn </a:t>
            </a:r>
          </a:p>
          <a:p>
            <a:pPr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  <a:hlinkClick r:id="rId3"/>
              </a:rPr>
              <a:t>https://www.soste.fi/uutiset/hallitus-romuttaa-sote-jarjestojen-tyon/</a:t>
            </a:r>
            <a:endParaRPr lang="fi-FI" sz="1275" dirty="0">
              <a:solidFill>
                <a:srgbClr val="334155"/>
              </a:solidFill>
              <a:latin typeface="Lato"/>
            </a:endParaRPr>
          </a:p>
          <a:p>
            <a:pPr>
              <a:lnSpc>
                <a:spcPts val="1912"/>
              </a:lnSpc>
            </a:pP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5825" y="4422772"/>
            <a:ext cx="4377291" cy="9485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lang="fi-FI" sz="1275" b="1" dirty="0">
                <a:solidFill>
                  <a:srgbClr val="334155"/>
                </a:solidFill>
                <a:latin typeface="Lato"/>
              </a:rPr>
              <a:t>Kysely: Jopa 40% sotejärjestöistä on vaarassa kadota</a:t>
            </a:r>
          </a:p>
          <a:p>
            <a:pPr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  <a:hlinkClick r:id="rId4"/>
              </a:rPr>
              <a:t>https://www.soste.fi/uutiset/kysely-stea-leikkaukset-iskevat-rajusti-jarjestokenttaan-jopa-40-prosenttia-sote-jarjestoista-on-vaarassa-kadota/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0825" y="3474243"/>
            <a:ext cx="4752975" cy="11921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912"/>
              </a:lnSpc>
            </a:pPr>
            <a:r>
              <a:rPr lang="fi-FI" sz="1275" b="1" dirty="0">
                <a:solidFill>
                  <a:srgbClr val="334155"/>
                </a:solidFill>
                <a:latin typeface="Lato"/>
              </a:rPr>
              <a:t>Selvitys: Hyvinvointialueilla kirjavat käytännöt soten asiakasmaksujen käytännöissä: </a:t>
            </a:r>
            <a:r>
              <a:rPr lang="fi-FI" sz="1275" dirty="0">
                <a:solidFill>
                  <a:srgbClr val="334155"/>
                </a:solidFill>
                <a:latin typeface="Lato"/>
                <a:hlinkClick r:id="rId5"/>
              </a:rPr>
              <a:t>https://www.soste.fi/uutiset/selvitys-hyvinvointialueilla-kirjavat-kaytannot-sote-asiakasmaksujen-alentamisessa-ihmiset-eriarvoisessa-asemassa-asuinpaikan-mukaan/</a:t>
            </a:r>
            <a:endParaRPr lang="fi-FI" sz="1275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500" y="476250"/>
            <a:ext cx="11601450" cy="39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SOSTE-</a:t>
            </a:r>
            <a:r>
              <a:rPr sz="2550" b="1" i="0" u="none" dirty="0" err="1">
                <a:solidFill>
                  <a:schemeClr val="accent6">
                    <a:lumMod val="75000"/>
                  </a:schemeClr>
                </a:solidFill>
                <a:latin typeface="Poppins"/>
              </a:rPr>
              <a:t>kentän</a:t>
            </a:r>
            <a:r>
              <a:rPr sz="255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 </a:t>
            </a:r>
            <a:r>
              <a:rPr sz="2550" b="1" i="0" u="none" dirty="0" err="1">
                <a:solidFill>
                  <a:schemeClr val="accent6">
                    <a:lumMod val="75000"/>
                  </a:schemeClr>
                </a:solidFill>
                <a:latin typeface="Poppins"/>
              </a:rPr>
              <a:t>Ajankohtaiset</a:t>
            </a:r>
            <a:endParaRPr sz="2550" b="1" i="0" u="none" dirty="0">
              <a:solidFill>
                <a:schemeClr val="accent6">
                  <a:lumMod val="75000"/>
                </a:schemeClr>
              </a:solidFill>
              <a:latin typeface="Poppins"/>
            </a:endParaRP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E0C84E58-406F-A72F-888B-6D60A6BA9B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8313" y="152154"/>
            <a:ext cx="1192187" cy="1192187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5E0D3BC3-43DE-24F6-1A9C-C5372FF581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4604" y="5314581"/>
            <a:ext cx="1279822" cy="127982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320331" y="6594403"/>
            <a:ext cx="2635152" cy="223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377A70"/>
                </a:solidFill>
              </a:defRPr>
            </a:pP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Kettuluuta-tukipisteet</a:t>
            </a:r>
            <a:r>
              <a:rPr dirty="0">
                <a:solidFill>
                  <a:schemeClr val="accent6">
                    <a:lumMod val="75000"/>
                  </a:schemeClr>
                </a:solidFill>
              </a:rPr>
              <a:t> • 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palveluohjaus</a:t>
            </a:r>
            <a:r>
              <a:rPr dirty="0">
                <a:solidFill>
                  <a:schemeClr val="accent6">
                    <a:lumMod val="75000"/>
                  </a:schemeClr>
                </a:solidFill>
              </a:rPr>
              <a:t> ja 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vertaisuus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052637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0125" y="2052637"/>
            <a:ext cx="490537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fi-FI" sz="1275" b="1" dirty="0" err="1">
                <a:solidFill>
                  <a:srgbClr val="334155"/>
                </a:solidFill>
                <a:latin typeface="Lato"/>
              </a:rPr>
              <a:t>Keusoten</a:t>
            </a:r>
            <a:r>
              <a:rPr lang="fi-FI" sz="1275" b="1" dirty="0">
                <a:solidFill>
                  <a:srgbClr val="334155"/>
                </a:solidFill>
                <a:latin typeface="Lato"/>
              </a:rPr>
              <a:t> tapahtumat </a:t>
            </a:r>
            <a:r>
              <a:rPr lang="en-FI" sz="1400" dirty="0" err="1">
                <a:hlinkClick r:id="rId3"/>
              </a:rPr>
              <a:t>Tapahtumat</a:t>
            </a:r>
            <a:r>
              <a:rPr lang="en-FI" sz="1400" dirty="0">
                <a:hlinkClick r:id="rId3"/>
              </a:rPr>
              <a:t> - </a:t>
            </a:r>
            <a:r>
              <a:rPr lang="en-FI" sz="1400" dirty="0" err="1">
                <a:hlinkClick r:id="rId3"/>
              </a:rPr>
              <a:t>Keski-Uudenmaan</a:t>
            </a:r>
            <a:r>
              <a:rPr lang="en-FI" sz="1400" dirty="0">
                <a:hlinkClick r:id="rId3"/>
              </a:rPr>
              <a:t> </a:t>
            </a:r>
            <a:r>
              <a:rPr lang="en-FI" sz="1400" dirty="0" err="1">
                <a:hlinkClick r:id="rId3"/>
              </a:rPr>
              <a:t>hyvinvointialue</a:t>
            </a:r>
            <a:r>
              <a:rPr lang="fi-FI" sz="1400" dirty="0"/>
              <a:t> 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125" y="2709862"/>
            <a:ext cx="4905375" cy="4124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fi-FI" sz="1280" b="1" i="0" u="none" dirty="0" err="1">
                <a:solidFill>
                  <a:srgbClr val="334155"/>
                </a:solidFill>
                <a:latin typeface="Lato"/>
              </a:rPr>
              <a:t>Werkon</a:t>
            </a:r>
            <a:r>
              <a:rPr lang="fi-FI" sz="1280" b="1" i="0" u="none" dirty="0">
                <a:solidFill>
                  <a:srgbClr val="334155"/>
                </a:solidFill>
                <a:latin typeface="Lato"/>
              </a:rPr>
              <a:t> syksyn </a:t>
            </a:r>
            <a:r>
              <a:rPr lang="fi-FI" sz="1280" b="1" dirty="0">
                <a:solidFill>
                  <a:srgbClr val="334155"/>
                </a:solidFill>
                <a:latin typeface="Lato"/>
              </a:rPr>
              <a:t>2026 toimintaa </a:t>
            </a:r>
            <a:r>
              <a:rPr lang="fi-FI" sz="1280" dirty="0">
                <a:solidFill>
                  <a:srgbClr val="334155"/>
                </a:solidFill>
                <a:latin typeface="Lato"/>
                <a:hlinkClick r:id="rId4"/>
              </a:rPr>
              <a:t>https://www.kuwerkko.fi/syksyn-2026-toimintaa</a:t>
            </a:r>
            <a:r>
              <a:rPr lang="fi-FI" sz="1400" dirty="0">
                <a:solidFill>
                  <a:srgbClr val="334155"/>
                </a:solidFill>
                <a:latin typeface="Lato"/>
                <a:hlinkClick r:id="rId4"/>
              </a:rPr>
              <a:t>/</a:t>
            </a:r>
            <a:r>
              <a:rPr lang="fi-FI" sz="1400" dirty="0">
                <a:solidFill>
                  <a:srgbClr val="334155"/>
                </a:solidFill>
                <a:latin typeface="Lato"/>
              </a:rPr>
              <a:t> 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0125" y="3367087"/>
            <a:ext cx="4905375" cy="4612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1" i="0" u="none" dirty="0">
                <a:solidFill>
                  <a:srgbClr val="334155"/>
                </a:solidFill>
                <a:latin typeface="Lato"/>
              </a:rPr>
              <a:t>Lähellä.fi: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Löydä</a:t>
            </a:r>
            <a:r>
              <a:rPr lang="fi-FI" sz="1275" b="0" i="0" u="none" dirty="0">
                <a:solidFill>
                  <a:srgbClr val="334155"/>
                </a:solidFill>
                <a:latin typeface="Lato"/>
              </a:rPr>
              <a:t> alueen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syksyn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ryhmät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,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harrastukset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ja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vertaistuk</a:t>
            </a:r>
            <a:r>
              <a:rPr lang="fi-FI" sz="1275" b="0" i="0" u="none" dirty="0" err="1">
                <a:solidFill>
                  <a:srgbClr val="334155"/>
                </a:solidFill>
                <a:latin typeface="Lato"/>
              </a:rPr>
              <a:t>iryhmät</a:t>
            </a:r>
            <a:r>
              <a:rPr lang="fi-FI"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lang="fi-FI" sz="1275" i="1" dirty="0">
                <a:solidFill>
                  <a:srgbClr val="334155"/>
                </a:solidFill>
                <a:latin typeface="Lato"/>
                <a:hlinkClick r:id="rId5"/>
              </a:rPr>
              <a:t>www.lahella.fi</a:t>
            </a:r>
            <a:r>
              <a:rPr lang="fi-FI" sz="1275" i="1" dirty="0">
                <a:solidFill>
                  <a:srgbClr val="334155"/>
                </a:solidFill>
                <a:latin typeface="Lato"/>
              </a:rPr>
              <a:t> </a:t>
            </a: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2052637"/>
            <a:ext cx="5334000" cy="36195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728912"/>
            <a:ext cx="85725" cy="1428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386137"/>
            <a:ext cx="85725" cy="14287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062162"/>
            <a:ext cx="285750" cy="2476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719387"/>
            <a:ext cx="285750" cy="2476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376612"/>
            <a:ext cx="228600" cy="2476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1500" y="476250"/>
            <a:ext cx="11601450" cy="39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 dirty="0" err="1">
                <a:solidFill>
                  <a:schemeClr val="accent6">
                    <a:lumMod val="75000"/>
                  </a:schemeClr>
                </a:solidFill>
                <a:latin typeface="Poppins"/>
              </a:rPr>
              <a:t>Syksyn</a:t>
            </a:r>
            <a:r>
              <a:rPr sz="255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 </a:t>
            </a:r>
            <a:r>
              <a:rPr lang="fi-FI" sz="255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2026</a:t>
            </a:r>
            <a:r>
              <a:rPr sz="255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 </a:t>
            </a:r>
            <a:r>
              <a:rPr lang="fi-FI" sz="2550" b="1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m</a:t>
            </a:r>
            <a:r>
              <a:rPr sz="2550" b="1" i="0" u="none" dirty="0" err="1">
                <a:solidFill>
                  <a:schemeClr val="accent6">
                    <a:lumMod val="75000"/>
                  </a:schemeClr>
                </a:solidFill>
                <a:latin typeface="Poppins"/>
              </a:rPr>
              <a:t>enovinkit</a:t>
            </a:r>
            <a:endParaRPr sz="2550" b="1" i="0" u="none" dirty="0">
              <a:solidFill>
                <a:schemeClr val="accent6">
                  <a:lumMod val="75000"/>
                </a:schemeClr>
              </a:solidFill>
              <a:latin typeface="Poppi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1500" y="1057275"/>
            <a:ext cx="11049000" cy="19050"/>
          </a:xfrm>
          <a:prstGeom prst="rect">
            <a:avLst/>
          </a:prstGeom>
          <a:solidFill>
            <a:srgbClr val="CCFB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071687"/>
            <a:ext cx="85725" cy="1428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942479" y="6648449"/>
            <a:ext cx="271612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377A70"/>
                </a:solidFill>
              </a:defRPr>
            </a:pP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Kettuluuta-tukipisteet • palveluohjaus ja vertaisuus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09625" y="3371850"/>
            <a:ext cx="3207119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 dirty="0" err="1">
                <a:latin typeface="Poppins SemiBold"/>
              </a:rPr>
              <a:t>Kettuluuta-Koulutus</a:t>
            </a:r>
            <a:endParaRPr sz="1500" b="0" i="0" u="none" dirty="0">
              <a:latin typeface="Poppins Semi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9625" y="3752850"/>
            <a:ext cx="3054399" cy="16794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Kettuluuta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-</a:t>
            </a:r>
            <a:r>
              <a:rPr lang="fi-FI" sz="1275" b="0" i="0" u="none" dirty="0">
                <a:solidFill>
                  <a:srgbClr val="334155"/>
                </a:solidFill>
                <a:latin typeface="Lato"/>
              </a:rPr>
              <a:t>hankkeen (2024-2026) viimeinen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vertaispalveluohjaajien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koulutus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käynnistyi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1.9. </a:t>
            </a:r>
            <a:r>
              <a:rPr lang="fi-FI" sz="1275" b="0" i="0" u="none" dirty="0">
                <a:solidFill>
                  <a:srgbClr val="334155"/>
                </a:solidFill>
                <a:latin typeface="Lato"/>
              </a:rPr>
              <a:t>Voit osallistua yksittäisille koulutuskerroille ja täydentää osaamistasi! </a:t>
            </a:r>
            <a:r>
              <a:rPr lang="fi-FI" sz="1275" b="0" i="0" u="none" dirty="0">
                <a:solidFill>
                  <a:srgbClr val="334155"/>
                </a:solidFill>
                <a:latin typeface="Lato"/>
                <a:hlinkClick r:id="rId2"/>
              </a:rPr>
              <a:t>www.kuwerkko.fi/kettuluuta-koulutus</a:t>
            </a:r>
            <a:endParaRPr lang="fi-FI" sz="1275" b="0" i="0" u="none" dirty="0">
              <a:solidFill>
                <a:srgbClr val="334155"/>
              </a:solidFill>
              <a:latin typeface="Lato"/>
            </a:endParaRPr>
          </a:p>
          <a:p>
            <a:pPr algn="l">
              <a:lnSpc>
                <a:spcPts val="1912"/>
              </a:lnSpc>
            </a:pPr>
            <a:endParaRPr lang="fi-FI" sz="1275" b="0" i="0" u="none" dirty="0">
              <a:solidFill>
                <a:srgbClr val="334155"/>
              </a:solidFill>
              <a:latin typeface="Lato"/>
            </a:endParaRPr>
          </a:p>
          <a:p>
            <a:pPr algn="l">
              <a:lnSpc>
                <a:spcPts val="1912"/>
              </a:lnSpc>
            </a:pP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68874" y="3371850"/>
            <a:ext cx="3207119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i-FI" sz="1500" dirty="0">
                <a:latin typeface="Poppins SemiBold"/>
              </a:rPr>
              <a:t>Asunnottomien yö 17.10</a:t>
            </a:r>
            <a:endParaRPr sz="1500" b="0" i="0" u="none" dirty="0">
              <a:solidFill>
                <a:srgbClr val="0F766E"/>
              </a:solidFill>
              <a:latin typeface="Poppins SemiBol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68874" y="3752850"/>
            <a:ext cx="3054399" cy="16794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</a:rPr>
              <a:t>Kettuluudat on mukana ainakin Järvenpään asunnottomien yön tapahtumassa ainakin kirkonmäellä </a:t>
            </a:r>
          </a:p>
          <a:p>
            <a:pPr algn="l"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</a:rPr>
              <a:t>klo 17-21. </a:t>
            </a:r>
          </a:p>
          <a:p>
            <a:pPr algn="l">
              <a:lnSpc>
                <a:spcPts val="1912"/>
              </a:lnSpc>
            </a:pPr>
            <a:endParaRPr lang="fi-FI" sz="1275" dirty="0">
              <a:solidFill>
                <a:srgbClr val="334155"/>
              </a:solidFill>
              <a:latin typeface="Lato"/>
            </a:endParaRPr>
          </a:p>
          <a:p>
            <a:pPr algn="l">
              <a:lnSpc>
                <a:spcPts val="1912"/>
              </a:lnSpc>
            </a:pPr>
            <a:r>
              <a:rPr lang="fi-FI" sz="1275" dirty="0">
                <a:solidFill>
                  <a:srgbClr val="334155"/>
                </a:solidFill>
                <a:latin typeface="Lato"/>
              </a:rPr>
              <a:t>Lisätietoa tulossa loppukuusta, </a:t>
            </a:r>
            <a:r>
              <a:rPr lang="fi-FI" sz="1275" dirty="0" err="1">
                <a:solidFill>
                  <a:srgbClr val="334155"/>
                </a:solidFill>
                <a:latin typeface="Lato"/>
              </a:rPr>
              <a:t>stay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</a:t>
            </a:r>
            <a:r>
              <a:rPr lang="fi-FI" sz="1275" dirty="0" err="1">
                <a:solidFill>
                  <a:srgbClr val="334155"/>
                </a:solidFill>
                <a:latin typeface="Lato"/>
              </a:rPr>
              <a:t>tuned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!</a:t>
            </a:r>
            <a:endParaRPr lang="fi-FI" sz="1275" b="0" i="0" u="none" dirty="0">
              <a:solidFill>
                <a:srgbClr val="334155"/>
              </a:solidFill>
              <a:latin typeface="Lato"/>
            </a:endParaRPr>
          </a:p>
          <a:p>
            <a:pPr algn="l">
              <a:lnSpc>
                <a:spcPts val="1912"/>
              </a:lnSpc>
            </a:pP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28124" y="3371850"/>
            <a:ext cx="3207119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 dirty="0" err="1">
                <a:latin typeface="Poppins SemiBold"/>
              </a:rPr>
              <a:t>Tukipistevuorot</a:t>
            </a:r>
            <a:endParaRPr sz="1500" b="0" i="0" u="none" dirty="0">
              <a:latin typeface="Poppins Semi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28124" y="3752850"/>
            <a:ext cx="3054399" cy="11921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>
                <a:solidFill>
                  <a:srgbClr val="334155"/>
                </a:solidFill>
                <a:latin typeface="Lato"/>
              </a:rPr>
              <a:t>Varaa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syksyn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tukipistevuorot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Nimenhuudossa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. 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Katso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koko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syksyn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ohjelma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Werkon</a:t>
            </a:r>
            <a:r>
              <a:rPr sz="1275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Lato"/>
              </a:rPr>
              <a:t>sivuilta</a:t>
            </a:r>
            <a:r>
              <a:rPr lang="fi-FI" sz="1275" dirty="0">
                <a:solidFill>
                  <a:srgbClr val="334155"/>
                </a:solidFill>
                <a:latin typeface="Lato"/>
              </a:rPr>
              <a:t> </a:t>
            </a:r>
            <a:r>
              <a:rPr lang="fi-FI" sz="1275" dirty="0">
                <a:solidFill>
                  <a:srgbClr val="334155"/>
                </a:solidFill>
                <a:latin typeface="Lato"/>
                <a:hlinkClick r:id="rId3"/>
              </a:rPr>
              <a:t>www.kuwerkko.fi/kettuluuta</a:t>
            </a:r>
            <a:endParaRPr lang="fi-FI" sz="1275" dirty="0">
              <a:solidFill>
                <a:srgbClr val="334155"/>
              </a:solidFill>
              <a:latin typeface="Lato"/>
            </a:endParaRPr>
          </a:p>
          <a:p>
            <a:pPr algn="l">
              <a:lnSpc>
                <a:spcPts val="1912"/>
              </a:lnSpc>
            </a:pPr>
            <a:endParaRPr sz="1275" b="0" i="0" u="none" dirty="0">
              <a:solidFill>
                <a:srgbClr val="334155"/>
              </a:solidFill>
              <a:latin typeface="Lato"/>
            </a:endParaRP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" y="2847975"/>
            <a:ext cx="304800" cy="3429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8874" y="2847975"/>
            <a:ext cx="428625" cy="3429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8124" y="2847975"/>
            <a:ext cx="304800" cy="3429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71500" y="476250"/>
            <a:ext cx="11601450" cy="39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Kettuluuta-yhteisö &amp; Syksy 2026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1057275"/>
            <a:ext cx="11049000" cy="19050"/>
          </a:xfrm>
          <a:prstGeom prst="rect">
            <a:avLst/>
          </a:prstGeom>
          <a:solidFill>
            <a:srgbClr val="CCFB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Kuva 19">
            <a:extLst>
              <a:ext uri="{FF2B5EF4-FFF2-40B4-BE49-F238E27FC236}">
                <a16:creationId xmlns:a16="http://schemas.microsoft.com/office/drawing/2014/main" id="{29F5E945-6508-2CBC-7224-45525F656D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2161" y="195808"/>
            <a:ext cx="1782000" cy="1782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 flipV="1">
            <a:off x="8906493" y="6462156"/>
            <a:ext cx="275210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r">
              <a:buFont typeface="Arial" panose="020B0604020202020204" pitchFamily="34" charset="0"/>
              <a:buChar char="•"/>
              <a:defRPr sz="800">
                <a:solidFill>
                  <a:srgbClr val="377A70"/>
                </a:solidFill>
              </a:defRPr>
            </a:pP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Kettuluuta-tukipisteet</a:t>
            </a:r>
            <a:r>
              <a:rPr dirty="0"/>
              <a:t> • 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</a:rPr>
              <a:t>palveluohjaus ja vertaisuus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737</Words>
  <Application>Microsoft Office PowerPoint</Application>
  <PresentationFormat>Laajakuva</PresentationFormat>
  <Paragraphs>87</Paragraphs>
  <Slides>12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3" baseType="lpstr">
      <vt:lpstr>Office Theme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subject/>
  <dc:creator/>
  <cp:keywords/>
  <dc:description>generated using python-pptx</dc:description>
  <cp:lastModifiedBy>Teemu Piippola</cp:lastModifiedBy>
  <cp:revision>13</cp:revision>
  <dcterms:created xsi:type="dcterms:W3CDTF">2013-01-27T09:14:16Z</dcterms:created>
  <dcterms:modified xsi:type="dcterms:W3CDTF">2026-09-11T10:18:13Z</dcterms:modified>
  <cp:category/>
</cp:coreProperties>
</file>